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74" r:id="rId3"/>
    <p:sldId id="257" r:id="rId4"/>
    <p:sldId id="261" r:id="rId5"/>
    <p:sldId id="264" r:id="rId6"/>
    <p:sldId id="258" r:id="rId7"/>
    <p:sldId id="267" r:id="rId8"/>
    <p:sldId id="268" r:id="rId9"/>
    <p:sldId id="265" r:id="rId10"/>
    <p:sldId id="273" r:id="rId11"/>
    <p:sldId id="266" r:id="rId12"/>
    <p:sldId id="272" r:id="rId13"/>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2BA9714C-4D27-4A20-92D7-4F8BB0723C05}" type="datetimeFigureOut">
              <a:rPr lang="en-IN" smtClean="0"/>
              <a:t>21-04-2024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2AEC9CE6-5E6E-4DF3-ACF4-173B83657721}" type="slidenum">
              <a:rPr lang="en-IN" smtClean="0"/>
              <a:t>‹#›</a:t>
            </a:fld>
            <a:endParaRPr lang="en-IN"/>
          </a:p>
        </p:txBody>
      </p:sp>
    </p:spTree>
    <p:extLst>
      <p:ext uri="{BB962C8B-B14F-4D97-AF65-F5344CB8AC3E}">
        <p14:creationId xmlns:p14="http://schemas.microsoft.com/office/powerpoint/2010/main" val="3828835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AEC9CE6-5E6E-4DF3-ACF4-173B83657721}" type="slidenum">
              <a:rPr lang="en-IN" smtClean="0"/>
              <a:t>5</a:t>
            </a:fld>
            <a:endParaRPr lang="en-IN"/>
          </a:p>
        </p:txBody>
      </p:sp>
    </p:spTree>
    <p:extLst>
      <p:ext uri="{BB962C8B-B14F-4D97-AF65-F5344CB8AC3E}">
        <p14:creationId xmlns:p14="http://schemas.microsoft.com/office/powerpoint/2010/main" val="3909195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162754" y="2232507"/>
            <a:ext cx="7125334" cy="6448425"/>
          </a:xfrm>
          <a:custGeom>
            <a:avLst/>
            <a:gdLst/>
            <a:ahLst/>
            <a:cxnLst/>
            <a:rect l="l" t="t" r="r" b="b"/>
            <a:pathLst>
              <a:path w="7125334" h="6448425">
                <a:moveTo>
                  <a:pt x="2941358" y="3780802"/>
                </a:moveTo>
                <a:lnTo>
                  <a:pt x="1740814" y="2580246"/>
                </a:lnTo>
                <a:lnTo>
                  <a:pt x="0" y="4318559"/>
                </a:lnTo>
                <a:lnTo>
                  <a:pt x="1203058" y="5519115"/>
                </a:lnTo>
                <a:lnTo>
                  <a:pt x="2941358" y="3780802"/>
                </a:lnTo>
                <a:close/>
              </a:path>
              <a:path w="7125334" h="6448425">
                <a:moveTo>
                  <a:pt x="7125284" y="1241806"/>
                </a:moveTo>
                <a:lnTo>
                  <a:pt x="5883935" y="0"/>
                </a:lnTo>
                <a:lnTo>
                  <a:pt x="2659799" y="3225457"/>
                </a:lnTo>
                <a:lnTo>
                  <a:pt x="5883948" y="6448412"/>
                </a:lnTo>
                <a:lnTo>
                  <a:pt x="7125284" y="5207584"/>
                </a:lnTo>
                <a:lnTo>
                  <a:pt x="7125284" y="1241806"/>
                </a:lnTo>
                <a:close/>
              </a:path>
            </a:pathLst>
          </a:custGeom>
          <a:solidFill>
            <a:srgbClr val="484C68"/>
          </a:solidFill>
        </p:spPr>
        <p:txBody>
          <a:bodyPr wrap="square" lIns="0" tIns="0" rIns="0" bIns="0" rtlCol="0"/>
          <a:lstStyle/>
          <a:p>
            <a:endParaRPr/>
          </a:p>
        </p:txBody>
      </p:sp>
      <p:sp>
        <p:nvSpPr>
          <p:cNvPr id="17" name="bg object 17"/>
          <p:cNvSpPr/>
          <p:nvPr/>
        </p:nvSpPr>
        <p:spPr>
          <a:xfrm>
            <a:off x="9902508" y="3247504"/>
            <a:ext cx="3096260" cy="3399154"/>
          </a:xfrm>
          <a:custGeom>
            <a:avLst/>
            <a:gdLst/>
            <a:ahLst/>
            <a:cxnLst/>
            <a:rect l="l" t="t" r="r" b="b"/>
            <a:pathLst>
              <a:path w="3096259" h="3399154">
                <a:moveTo>
                  <a:pt x="2990786" y="192227"/>
                </a:moveTo>
                <a:lnTo>
                  <a:pt x="2798635" y="0"/>
                </a:lnTo>
                <a:lnTo>
                  <a:pt x="0" y="2796121"/>
                </a:lnTo>
                <a:lnTo>
                  <a:pt x="194716" y="2990850"/>
                </a:lnTo>
                <a:lnTo>
                  <a:pt x="2990786" y="192227"/>
                </a:lnTo>
                <a:close/>
              </a:path>
              <a:path w="3096259" h="3399154">
                <a:moveTo>
                  <a:pt x="3096069" y="1660283"/>
                </a:moveTo>
                <a:lnTo>
                  <a:pt x="2463304" y="1027493"/>
                </a:lnTo>
                <a:lnTo>
                  <a:pt x="724992" y="2765806"/>
                </a:lnTo>
                <a:lnTo>
                  <a:pt x="1357782" y="3398596"/>
                </a:lnTo>
                <a:lnTo>
                  <a:pt x="3096069" y="1660283"/>
                </a:lnTo>
                <a:close/>
              </a:path>
            </a:pathLst>
          </a:custGeom>
          <a:solidFill>
            <a:srgbClr val="70B1DA"/>
          </a:solidFill>
        </p:spPr>
        <p:txBody>
          <a:bodyPr wrap="square" lIns="0" tIns="0" rIns="0" bIns="0" rtlCol="0"/>
          <a:lstStyle/>
          <a:p>
            <a:endParaRPr/>
          </a:p>
        </p:txBody>
      </p:sp>
      <p:sp>
        <p:nvSpPr>
          <p:cNvPr id="18" name="bg object 18"/>
          <p:cNvSpPr/>
          <p:nvPr/>
        </p:nvSpPr>
        <p:spPr>
          <a:xfrm>
            <a:off x="9145003" y="1084999"/>
            <a:ext cx="1771650" cy="1771650"/>
          </a:xfrm>
          <a:custGeom>
            <a:avLst/>
            <a:gdLst/>
            <a:ahLst/>
            <a:cxnLst/>
            <a:rect l="l" t="t" r="r" b="b"/>
            <a:pathLst>
              <a:path w="1771650" h="1771650">
                <a:moveTo>
                  <a:pt x="884567" y="0"/>
                </a:moveTo>
                <a:lnTo>
                  <a:pt x="0" y="884580"/>
                </a:lnTo>
                <a:lnTo>
                  <a:pt x="884567" y="1771650"/>
                </a:lnTo>
                <a:lnTo>
                  <a:pt x="1771650" y="884580"/>
                </a:lnTo>
                <a:lnTo>
                  <a:pt x="884567" y="0"/>
                </a:lnTo>
                <a:close/>
              </a:path>
            </a:pathLst>
          </a:custGeom>
          <a:solidFill>
            <a:srgbClr val="484C68"/>
          </a:solidFill>
        </p:spPr>
        <p:txBody>
          <a:bodyPr wrap="square" lIns="0" tIns="0" rIns="0" bIns="0" rtlCol="0"/>
          <a:lstStyle/>
          <a:p>
            <a:endParaRPr/>
          </a:p>
        </p:txBody>
      </p:sp>
      <p:sp>
        <p:nvSpPr>
          <p:cNvPr id="19" name="bg object 19"/>
          <p:cNvSpPr/>
          <p:nvPr/>
        </p:nvSpPr>
        <p:spPr>
          <a:xfrm>
            <a:off x="9627502" y="1562493"/>
            <a:ext cx="819150" cy="819150"/>
          </a:xfrm>
          <a:custGeom>
            <a:avLst/>
            <a:gdLst/>
            <a:ahLst/>
            <a:cxnLst/>
            <a:rect l="l" t="t" r="r" b="b"/>
            <a:pathLst>
              <a:path w="819150" h="819150">
                <a:moveTo>
                  <a:pt x="698538" y="0"/>
                </a:moveTo>
                <a:lnTo>
                  <a:pt x="120611" y="0"/>
                </a:lnTo>
                <a:lnTo>
                  <a:pt x="74205" y="9305"/>
                </a:lnTo>
                <a:lnTo>
                  <a:pt x="35807" y="34864"/>
                </a:lnTo>
                <a:lnTo>
                  <a:pt x="9658" y="73144"/>
                </a:lnTo>
                <a:lnTo>
                  <a:pt x="0" y="120611"/>
                </a:lnTo>
                <a:lnTo>
                  <a:pt x="0" y="700989"/>
                </a:lnTo>
                <a:lnTo>
                  <a:pt x="9305" y="747354"/>
                </a:lnTo>
                <a:lnTo>
                  <a:pt x="34864" y="785472"/>
                </a:lnTo>
                <a:lnTo>
                  <a:pt x="73144" y="810870"/>
                </a:lnTo>
                <a:lnTo>
                  <a:pt x="120611" y="819073"/>
                </a:lnTo>
                <a:lnTo>
                  <a:pt x="698538" y="819073"/>
                </a:lnTo>
                <a:lnTo>
                  <a:pt x="744944" y="809809"/>
                </a:lnTo>
                <a:lnTo>
                  <a:pt x="783342" y="784529"/>
                </a:lnTo>
                <a:lnTo>
                  <a:pt x="792536" y="771334"/>
                </a:lnTo>
                <a:lnTo>
                  <a:pt x="120611" y="771334"/>
                </a:lnTo>
                <a:lnTo>
                  <a:pt x="92262" y="765602"/>
                </a:lnTo>
                <a:lnTo>
                  <a:pt x="69097" y="749977"/>
                </a:lnTo>
                <a:lnTo>
                  <a:pt x="53471" y="726816"/>
                </a:lnTo>
                <a:lnTo>
                  <a:pt x="47739" y="698474"/>
                </a:lnTo>
                <a:lnTo>
                  <a:pt x="47739" y="120611"/>
                </a:lnTo>
                <a:lnTo>
                  <a:pt x="53471" y="92262"/>
                </a:lnTo>
                <a:lnTo>
                  <a:pt x="69097" y="69097"/>
                </a:lnTo>
                <a:lnTo>
                  <a:pt x="92262" y="53471"/>
                </a:lnTo>
                <a:lnTo>
                  <a:pt x="120611" y="47739"/>
                </a:lnTo>
                <a:lnTo>
                  <a:pt x="794297" y="47739"/>
                </a:lnTo>
                <a:lnTo>
                  <a:pt x="783971" y="35179"/>
                </a:lnTo>
                <a:lnTo>
                  <a:pt x="765673" y="20145"/>
                </a:lnTo>
                <a:lnTo>
                  <a:pt x="745021" y="9112"/>
                </a:lnTo>
                <a:lnTo>
                  <a:pt x="722486" y="2317"/>
                </a:lnTo>
                <a:lnTo>
                  <a:pt x="698538" y="0"/>
                </a:lnTo>
                <a:close/>
              </a:path>
              <a:path w="819150" h="819150">
                <a:moveTo>
                  <a:pt x="620799" y="97482"/>
                </a:moveTo>
                <a:lnTo>
                  <a:pt x="595515" y="97993"/>
                </a:lnTo>
                <a:lnTo>
                  <a:pt x="584248" y="98032"/>
                </a:lnTo>
                <a:lnTo>
                  <a:pt x="573216" y="98307"/>
                </a:lnTo>
                <a:lnTo>
                  <a:pt x="522604" y="106079"/>
                </a:lnTo>
                <a:lnTo>
                  <a:pt x="472586" y="126652"/>
                </a:lnTo>
                <a:lnTo>
                  <a:pt x="431124" y="164846"/>
                </a:lnTo>
                <a:lnTo>
                  <a:pt x="412362" y="215960"/>
                </a:lnTo>
                <a:lnTo>
                  <a:pt x="409575" y="238696"/>
                </a:lnTo>
                <a:lnTo>
                  <a:pt x="409575" y="339191"/>
                </a:lnTo>
                <a:lnTo>
                  <a:pt x="361835" y="339191"/>
                </a:lnTo>
                <a:lnTo>
                  <a:pt x="352609" y="340957"/>
                </a:lnTo>
                <a:lnTo>
                  <a:pt x="344558" y="345784"/>
                </a:lnTo>
                <a:lnTo>
                  <a:pt x="338863" y="352966"/>
                </a:lnTo>
                <a:lnTo>
                  <a:pt x="336702" y="361797"/>
                </a:lnTo>
                <a:lnTo>
                  <a:pt x="336702" y="457276"/>
                </a:lnTo>
                <a:lnTo>
                  <a:pt x="338509" y="466500"/>
                </a:lnTo>
                <a:lnTo>
                  <a:pt x="343615" y="474546"/>
                </a:lnTo>
                <a:lnTo>
                  <a:pt x="351548" y="480238"/>
                </a:lnTo>
                <a:lnTo>
                  <a:pt x="361835" y="482396"/>
                </a:lnTo>
                <a:lnTo>
                  <a:pt x="409575" y="482396"/>
                </a:lnTo>
                <a:lnTo>
                  <a:pt x="409575" y="771334"/>
                </a:lnTo>
                <a:lnTo>
                  <a:pt x="457314" y="771334"/>
                </a:lnTo>
                <a:lnTo>
                  <a:pt x="457314" y="457276"/>
                </a:lnTo>
                <a:lnTo>
                  <a:pt x="455548" y="448091"/>
                </a:lnTo>
                <a:lnTo>
                  <a:pt x="450721" y="440318"/>
                </a:lnTo>
                <a:lnTo>
                  <a:pt x="443539" y="435369"/>
                </a:lnTo>
                <a:lnTo>
                  <a:pt x="434708" y="434657"/>
                </a:lnTo>
                <a:lnTo>
                  <a:pt x="384454" y="434657"/>
                </a:lnTo>
                <a:lnTo>
                  <a:pt x="384454" y="386930"/>
                </a:lnTo>
                <a:lnTo>
                  <a:pt x="434708" y="386930"/>
                </a:lnTo>
                <a:lnTo>
                  <a:pt x="443892" y="385123"/>
                </a:lnTo>
                <a:lnTo>
                  <a:pt x="451664" y="380017"/>
                </a:lnTo>
                <a:lnTo>
                  <a:pt x="456609" y="372084"/>
                </a:lnTo>
                <a:lnTo>
                  <a:pt x="457314" y="361797"/>
                </a:lnTo>
                <a:lnTo>
                  <a:pt x="457417" y="248742"/>
                </a:lnTo>
                <a:lnTo>
                  <a:pt x="457707" y="234569"/>
                </a:lnTo>
                <a:lnTo>
                  <a:pt x="467917" y="196176"/>
                </a:lnTo>
                <a:lnTo>
                  <a:pt x="498107" y="168026"/>
                </a:lnTo>
                <a:lnTo>
                  <a:pt x="535089" y="152952"/>
                </a:lnTo>
                <a:lnTo>
                  <a:pt x="588216" y="144710"/>
                </a:lnTo>
                <a:lnTo>
                  <a:pt x="598030" y="143217"/>
                </a:lnTo>
                <a:lnTo>
                  <a:pt x="715357" y="143217"/>
                </a:lnTo>
                <a:lnTo>
                  <a:pt x="716127" y="138188"/>
                </a:lnTo>
                <a:lnTo>
                  <a:pt x="716206" y="129279"/>
                </a:lnTo>
                <a:lnTo>
                  <a:pt x="712985" y="121546"/>
                </a:lnTo>
                <a:lnTo>
                  <a:pt x="706938" y="115226"/>
                </a:lnTo>
                <a:lnTo>
                  <a:pt x="698538" y="110553"/>
                </a:lnTo>
                <a:lnTo>
                  <a:pt x="673254" y="103999"/>
                </a:lnTo>
                <a:lnTo>
                  <a:pt x="647026" y="99563"/>
                </a:lnTo>
                <a:lnTo>
                  <a:pt x="620799" y="97482"/>
                </a:lnTo>
                <a:close/>
              </a:path>
              <a:path w="819150" h="819150">
                <a:moveTo>
                  <a:pt x="620649" y="206032"/>
                </a:moveTo>
                <a:lnTo>
                  <a:pt x="605574" y="206032"/>
                </a:lnTo>
                <a:lnTo>
                  <a:pt x="598030" y="208546"/>
                </a:lnTo>
                <a:lnTo>
                  <a:pt x="567991" y="217846"/>
                </a:lnTo>
                <a:lnTo>
                  <a:pt x="546201" y="233980"/>
                </a:lnTo>
                <a:lnTo>
                  <a:pt x="533365" y="256240"/>
                </a:lnTo>
                <a:lnTo>
                  <a:pt x="530186" y="283921"/>
                </a:lnTo>
                <a:lnTo>
                  <a:pt x="530186" y="361797"/>
                </a:lnTo>
                <a:lnTo>
                  <a:pt x="531952" y="371023"/>
                </a:lnTo>
                <a:lnTo>
                  <a:pt x="536779" y="379074"/>
                </a:lnTo>
                <a:lnTo>
                  <a:pt x="543961" y="384770"/>
                </a:lnTo>
                <a:lnTo>
                  <a:pt x="552792" y="386930"/>
                </a:lnTo>
                <a:lnTo>
                  <a:pt x="643255" y="386930"/>
                </a:lnTo>
                <a:lnTo>
                  <a:pt x="630694" y="434657"/>
                </a:lnTo>
                <a:lnTo>
                  <a:pt x="552792" y="434657"/>
                </a:lnTo>
                <a:lnTo>
                  <a:pt x="543608" y="436425"/>
                </a:lnTo>
                <a:lnTo>
                  <a:pt x="535836" y="441256"/>
                </a:lnTo>
                <a:lnTo>
                  <a:pt x="530891" y="448443"/>
                </a:lnTo>
                <a:lnTo>
                  <a:pt x="530186" y="457276"/>
                </a:lnTo>
                <a:lnTo>
                  <a:pt x="530186" y="771334"/>
                </a:lnTo>
                <a:lnTo>
                  <a:pt x="577926" y="771334"/>
                </a:lnTo>
                <a:lnTo>
                  <a:pt x="577926" y="482396"/>
                </a:lnTo>
                <a:lnTo>
                  <a:pt x="650798" y="482396"/>
                </a:lnTo>
                <a:lnTo>
                  <a:pt x="696023" y="369341"/>
                </a:lnTo>
                <a:lnTo>
                  <a:pt x="698538" y="361797"/>
                </a:lnTo>
                <a:lnTo>
                  <a:pt x="693508" y="346722"/>
                </a:lnTo>
                <a:lnTo>
                  <a:pt x="688479" y="341706"/>
                </a:lnTo>
                <a:lnTo>
                  <a:pt x="684714" y="339191"/>
                </a:lnTo>
                <a:lnTo>
                  <a:pt x="577926" y="339191"/>
                </a:lnTo>
                <a:lnTo>
                  <a:pt x="577926" y="283921"/>
                </a:lnTo>
                <a:lnTo>
                  <a:pt x="578750" y="276065"/>
                </a:lnTo>
                <a:lnTo>
                  <a:pt x="582637" y="268211"/>
                </a:lnTo>
                <a:lnTo>
                  <a:pt x="591706" y="261300"/>
                </a:lnTo>
                <a:lnTo>
                  <a:pt x="608076" y="256273"/>
                </a:lnTo>
                <a:lnTo>
                  <a:pt x="618134" y="256273"/>
                </a:lnTo>
                <a:lnTo>
                  <a:pt x="623163" y="253771"/>
                </a:lnTo>
                <a:lnTo>
                  <a:pt x="696023" y="253771"/>
                </a:lnTo>
                <a:lnTo>
                  <a:pt x="701052" y="248742"/>
                </a:lnTo>
                <a:lnTo>
                  <a:pt x="701052" y="243713"/>
                </a:lnTo>
                <a:lnTo>
                  <a:pt x="705562" y="211048"/>
                </a:lnTo>
                <a:lnTo>
                  <a:pt x="658342" y="211048"/>
                </a:lnTo>
                <a:lnTo>
                  <a:pt x="650329" y="209562"/>
                </a:lnTo>
                <a:lnTo>
                  <a:pt x="641377" y="208545"/>
                </a:lnTo>
                <a:lnTo>
                  <a:pt x="631483" y="207524"/>
                </a:lnTo>
                <a:lnTo>
                  <a:pt x="620649" y="206032"/>
                </a:lnTo>
                <a:close/>
              </a:path>
              <a:path w="819150" h="819150">
                <a:moveTo>
                  <a:pt x="794297" y="47739"/>
                </a:moveTo>
                <a:lnTo>
                  <a:pt x="698538" y="47739"/>
                </a:lnTo>
                <a:lnTo>
                  <a:pt x="726881" y="53471"/>
                </a:lnTo>
                <a:lnTo>
                  <a:pt x="750047" y="69097"/>
                </a:lnTo>
                <a:lnTo>
                  <a:pt x="765676" y="92262"/>
                </a:lnTo>
                <a:lnTo>
                  <a:pt x="771410" y="120611"/>
                </a:lnTo>
                <a:lnTo>
                  <a:pt x="771410" y="700989"/>
                </a:lnTo>
                <a:lnTo>
                  <a:pt x="765676" y="729291"/>
                </a:lnTo>
                <a:lnTo>
                  <a:pt x="750047" y="752178"/>
                </a:lnTo>
                <a:lnTo>
                  <a:pt x="726881" y="767056"/>
                </a:lnTo>
                <a:lnTo>
                  <a:pt x="698538" y="771334"/>
                </a:lnTo>
                <a:lnTo>
                  <a:pt x="792536" y="771334"/>
                </a:lnTo>
                <a:lnTo>
                  <a:pt x="809491" y="747000"/>
                </a:lnTo>
                <a:lnTo>
                  <a:pt x="819150" y="700989"/>
                </a:lnTo>
                <a:lnTo>
                  <a:pt x="819150" y="120611"/>
                </a:lnTo>
                <a:lnTo>
                  <a:pt x="816834" y="96661"/>
                </a:lnTo>
                <a:lnTo>
                  <a:pt x="810042" y="74123"/>
                </a:lnTo>
                <a:lnTo>
                  <a:pt x="799010" y="53471"/>
                </a:lnTo>
                <a:lnTo>
                  <a:pt x="794297" y="47739"/>
                </a:lnTo>
                <a:close/>
              </a:path>
              <a:path w="819150" h="819150">
                <a:moveTo>
                  <a:pt x="680948" y="336677"/>
                </a:moveTo>
                <a:lnTo>
                  <a:pt x="673404" y="339191"/>
                </a:lnTo>
                <a:lnTo>
                  <a:pt x="684714" y="339191"/>
                </a:lnTo>
                <a:lnTo>
                  <a:pt x="680948" y="336677"/>
                </a:lnTo>
                <a:close/>
              </a:path>
              <a:path w="819150" h="819150">
                <a:moveTo>
                  <a:pt x="696023" y="253771"/>
                </a:moveTo>
                <a:lnTo>
                  <a:pt x="623163" y="253771"/>
                </a:lnTo>
                <a:lnTo>
                  <a:pt x="634391" y="254240"/>
                </a:lnTo>
                <a:lnTo>
                  <a:pt x="645147" y="255651"/>
                </a:lnTo>
                <a:lnTo>
                  <a:pt x="654960" y="258004"/>
                </a:lnTo>
                <a:lnTo>
                  <a:pt x="663359" y="261302"/>
                </a:lnTo>
                <a:lnTo>
                  <a:pt x="668388" y="261302"/>
                </a:lnTo>
                <a:lnTo>
                  <a:pt x="673417" y="263817"/>
                </a:lnTo>
                <a:lnTo>
                  <a:pt x="685977" y="263817"/>
                </a:lnTo>
                <a:lnTo>
                  <a:pt x="696023" y="253771"/>
                </a:lnTo>
                <a:close/>
              </a:path>
              <a:path w="819150" h="819150">
                <a:moveTo>
                  <a:pt x="715357" y="143217"/>
                </a:moveTo>
                <a:lnTo>
                  <a:pt x="598030" y="143217"/>
                </a:lnTo>
                <a:lnTo>
                  <a:pt x="614992" y="143728"/>
                </a:lnTo>
                <a:lnTo>
                  <a:pt x="631952" y="145416"/>
                </a:lnTo>
                <a:lnTo>
                  <a:pt x="648911" y="148516"/>
                </a:lnTo>
                <a:lnTo>
                  <a:pt x="665873" y="153263"/>
                </a:lnTo>
                <a:lnTo>
                  <a:pt x="662103" y="184042"/>
                </a:lnTo>
                <a:lnTo>
                  <a:pt x="660221" y="198487"/>
                </a:lnTo>
                <a:lnTo>
                  <a:pt x="658342" y="211048"/>
                </a:lnTo>
                <a:lnTo>
                  <a:pt x="705562" y="211048"/>
                </a:lnTo>
                <a:lnTo>
                  <a:pt x="706938" y="201080"/>
                </a:lnTo>
                <a:lnTo>
                  <a:pt x="710471" y="175877"/>
                </a:lnTo>
                <a:lnTo>
                  <a:pt x="713063" y="158211"/>
                </a:lnTo>
                <a:lnTo>
                  <a:pt x="715357" y="143217"/>
                </a:lnTo>
                <a:close/>
              </a:path>
            </a:pathLst>
          </a:custGeom>
          <a:solidFill>
            <a:srgbClr val="FFFFFF"/>
          </a:solidFill>
        </p:spPr>
        <p:txBody>
          <a:bodyPr wrap="square" lIns="0" tIns="0" rIns="0" bIns="0" rtlCol="0"/>
          <a:lstStyle/>
          <a:p>
            <a:endParaRPr/>
          </a:p>
        </p:txBody>
      </p:sp>
      <p:sp>
        <p:nvSpPr>
          <p:cNvPr id="20" name="bg object 20"/>
          <p:cNvSpPr/>
          <p:nvPr/>
        </p:nvSpPr>
        <p:spPr>
          <a:xfrm>
            <a:off x="13107544" y="1084998"/>
            <a:ext cx="3754120" cy="1771650"/>
          </a:xfrm>
          <a:custGeom>
            <a:avLst/>
            <a:gdLst/>
            <a:ahLst/>
            <a:cxnLst/>
            <a:rect l="l" t="t" r="r" b="b"/>
            <a:pathLst>
              <a:path w="3754119" h="1771650">
                <a:moveTo>
                  <a:pt x="1771650" y="884580"/>
                </a:moveTo>
                <a:lnTo>
                  <a:pt x="884555" y="0"/>
                </a:lnTo>
                <a:lnTo>
                  <a:pt x="0" y="884580"/>
                </a:lnTo>
                <a:lnTo>
                  <a:pt x="884555" y="1771650"/>
                </a:lnTo>
                <a:lnTo>
                  <a:pt x="1771650" y="884580"/>
                </a:lnTo>
                <a:close/>
              </a:path>
              <a:path w="3754119" h="1771650">
                <a:moveTo>
                  <a:pt x="3754120" y="884580"/>
                </a:moveTo>
                <a:lnTo>
                  <a:pt x="2868295" y="0"/>
                </a:lnTo>
                <a:lnTo>
                  <a:pt x="1982470" y="884580"/>
                </a:lnTo>
                <a:lnTo>
                  <a:pt x="2868295" y="1771650"/>
                </a:lnTo>
                <a:lnTo>
                  <a:pt x="3754120" y="884580"/>
                </a:lnTo>
                <a:close/>
              </a:path>
            </a:pathLst>
          </a:custGeom>
          <a:solidFill>
            <a:srgbClr val="70B1DA"/>
          </a:solidFill>
        </p:spPr>
        <p:txBody>
          <a:bodyPr wrap="square" lIns="0" tIns="0" rIns="0" bIns="0" rtlCol="0"/>
          <a:lstStyle/>
          <a:p>
            <a:endParaRPr/>
          </a:p>
        </p:txBody>
      </p:sp>
      <p:sp>
        <p:nvSpPr>
          <p:cNvPr id="21" name="bg object 21"/>
          <p:cNvSpPr/>
          <p:nvPr/>
        </p:nvSpPr>
        <p:spPr>
          <a:xfrm>
            <a:off x="13703173" y="1853971"/>
            <a:ext cx="143510" cy="429895"/>
          </a:xfrm>
          <a:custGeom>
            <a:avLst/>
            <a:gdLst/>
            <a:ahLst/>
            <a:cxnLst/>
            <a:rect l="l" t="t" r="r" b="b"/>
            <a:pathLst>
              <a:path w="143509" h="429894">
                <a:moveTo>
                  <a:pt x="120523" y="0"/>
                </a:moveTo>
                <a:lnTo>
                  <a:pt x="25019" y="0"/>
                </a:lnTo>
                <a:lnTo>
                  <a:pt x="15805" y="1767"/>
                </a:lnTo>
                <a:lnTo>
                  <a:pt x="7794" y="6599"/>
                </a:lnTo>
                <a:lnTo>
                  <a:pt x="2141" y="13785"/>
                </a:lnTo>
                <a:lnTo>
                  <a:pt x="0" y="22618"/>
                </a:lnTo>
                <a:lnTo>
                  <a:pt x="0" y="407073"/>
                </a:lnTo>
                <a:lnTo>
                  <a:pt x="1801" y="416257"/>
                </a:lnTo>
                <a:lnTo>
                  <a:pt x="6889" y="424029"/>
                </a:lnTo>
                <a:lnTo>
                  <a:pt x="14787" y="428974"/>
                </a:lnTo>
                <a:lnTo>
                  <a:pt x="25019" y="429679"/>
                </a:lnTo>
                <a:lnTo>
                  <a:pt x="120523" y="429679"/>
                </a:lnTo>
                <a:lnTo>
                  <a:pt x="129716" y="427913"/>
                </a:lnTo>
                <a:lnTo>
                  <a:pt x="137493" y="423086"/>
                </a:lnTo>
                <a:lnTo>
                  <a:pt x="142436" y="415904"/>
                </a:lnTo>
                <a:lnTo>
                  <a:pt x="143129" y="407073"/>
                </a:lnTo>
                <a:lnTo>
                  <a:pt x="143129" y="381939"/>
                </a:lnTo>
                <a:lnTo>
                  <a:pt x="47625" y="381939"/>
                </a:lnTo>
                <a:lnTo>
                  <a:pt x="47625" y="47752"/>
                </a:lnTo>
                <a:lnTo>
                  <a:pt x="143129" y="47752"/>
                </a:lnTo>
                <a:lnTo>
                  <a:pt x="143129" y="22618"/>
                </a:lnTo>
                <a:lnTo>
                  <a:pt x="141364" y="13433"/>
                </a:lnTo>
                <a:lnTo>
                  <a:pt x="136540" y="5661"/>
                </a:lnTo>
                <a:lnTo>
                  <a:pt x="129359" y="712"/>
                </a:lnTo>
                <a:lnTo>
                  <a:pt x="120523" y="0"/>
                </a:lnTo>
                <a:close/>
              </a:path>
              <a:path w="143509" h="429894">
                <a:moveTo>
                  <a:pt x="143129" y="47752"/>
                </a:moveTo>
                <a:lnTo>
                  <a:pt x="95377" y="47752"/>
                </a:lnTo>
                <a:lnTo>
                  <a:pt x="95377" y="381939"/>
                </a:lnTo>
                <a:lnTo>
                  <a:pt x="143129" y="381939"/>
                </a:lnTo>
                <a:lnTo>
                  <a:pt x="143129" y="47752"/>
                </a:lnTo>
                <a:close/>
              </a:path>
            </a:pathLst>
          </a:custGeom>
          <a:solidFill>
            <a:srgbClr val="FFFFFF"/>
          </a:solidFill>
        </p:spPr>
        <p:txBody>
          <a:bodyPr wrap="square" lIns="0" tIns="0" rIns="0" bIns="0" rtlCol="0"/>
          <a:lstStyle/>
          <a:p>
            <a:endParaRPr/>
          </a:p>
        </p:txBody>
      </p:sp>
      <p:pic>
        <p:nvPicPr>
          <p:cNvPr id="22" name="bg object 22"/>
          <p:cNvPicPr/>
          <p:nvPr/>
        </p:nvPicPr>
        <p:blipFill>
          <a:blip r:embed="rId2" cstate="print"/>
          <a:stretch>
            <a:fillRect/>
          </a:stretch>
        </p:blipFill>
        <p:spPr>
          <a:xfrm>
            <a:off x="13703173" y="1660499"/>
            <a:ext cx="143129" cy="143217"/>
          </a:xfrm>
          <a:prstGeom prst="rect">
            <a:avLst/>
          </a:prstGeom>
        </p:spPr>
      </p:pic>
      <p:sp>
        <p:nvSpPr>
          <p:cNvPr id="23" name="bg object 23"/>
          <p:cNvSpPr/>
          <p:nvPr/>
        </p:nvSpPr>
        <p:spPr>
          <a:xfrm>
            <a:off x="13582524" y="1562493"/>
            <a:ext cx="819150" cy="819150"/>
          </a:xfrm>
          <a:custGeom>
            <a:avLst/>
            <a:gdLst/>
            <a:ahLst/>
            <a:cxnLst/>
            <a:rect l="l" t="t" r="r" b="b"/>
            <a:pathLst>
              <a:path w="819150" h="819150">
                <a:moveTo>
                  <a:pt x="695960" y="439737"/>
                </a:moveTo>
                <a:lnTo>
                  <a:pt x="690118" y="397548"/>
                </a:lnTo>
                <a:lnTo>
                  <a:pt x="673303" y="359702"/>
                </a:lnTo>
                <a:lnTo>
                  <a:pt x="653884" y="336715"/>
                </a:lnTo>
                <a:lnTo>
                  <a:pt x="648208" y="330009"/>
                </a:lnTo>
                <a:lnTo>
                  <a:pt x="648208" y="439737"/>
                </a:lnTo>
                <a:lnTo>
                  <a:pt x="648208" y="673417"/>
                </a:lnTo>
                <a:lnTo>
                  <a:pt x="600456" y="673417"/>
                </a:lnTo>
                <a:lnTo>
                  <a:pt x="600456" y="482447"/>
                </a:lnTo>
                <a:lnTo>
                  <a:pt x="592963" y="445274"/>
                </a:lnTo>
                <a:lnTo>
                  <a:pt x="585851" y="434708"/>
                </a:lnTo>
                <a:lnTo>
                  <a:pt x="572528" y="414921"/>
                </a:lnTo>
                <a:lnTo>
                  <a:pt x="542213" y="394474"/>
                </a:lnTo>
                <a:lnTo>
                  <a:pt x="505079" y="386969"/>
                </a:lnTo>
                <a:lnTo>
                  <a:pt x="467868" y="394474"/>
                </a:lnTo>
                <a:lnTo>
                  <a:pt x="437515" y="414921"/>
                </a:lnTo>
                <a:lnTo>
                  <a:pt x="417068" y="445274"/>
                </a:lnTo>
                <a:lnTo>
                  <a:pt x="409575" y="482447"/>
                </a:lnTo>
                <a:lnTo>
                  <a:pt x="409575" y="673417"/>
                </a:lnTo>
                <a:lnTo>
                  <a:pt x="359283" y="673417"/>
                </a:lnTo>
                <a:lnTo>
                  <a:pt x="359283" y="339229"/>
                </a:lnTo>
                <a:lnTo>
                  <a:pt x="409575" y="339229"/>
                </a:lnTo>
                <a:lnTo>
                  <a:pt x="409575" y="361835"/>
                </a:lnTo>
                <a:lnTo>
                  <a:pt x="410502" y="368909"/>
                </a:lnTo>
                <a:lnTo>
                  <a:pt x="413321" y="375031"/>
                </a:lnTo>
                <a:lnTo>
                  <a:pt x="418033" y="380225"/>
                </a:lnTo>
                <a:lnTo>
                  <a:pt x="424688" y="384454"/>
                </a:lnTo>
                <a:lnTo>
                  <a:pt x="427101" y="384454"/>
                </a:lnTo>
                <a:lnTo>
                  <a:pt x="429641" y="386969"/>
                </a:lnTo>
                <a:lnTo>
                  <a:pt x="437134" y="386969"/>
                </a:lnTo>
                <a:lnTo>
                  <a:pt x="444754" y="384454"/>
                </a:lnTo>
                <a:lnTo>
                  <a:pt x="449707" y="379425"/>
                </a:lnTo>
                <a:lnTo>
                  <a:pt x="459740" y="366864"/>
                </a:lnTo>
                <a:lnTo>
                  <a:pt x="476580" y="353682"/>
                </a:lnTo>
                <a:lnTo>
                  <a:pt x="496227" y="344258"/>
                </a:lnTo>
                <a:lnTo>
                  <a:pt x="515353" y="339229"/>
                </a:lnTo>
                <a:lnTo>
                  <a:pt x="517753" y="338607"/>
                </a:lnTo>
                <a:lnTo>
                  <a:pt x="540258" y="336715"/>
                </a:lnTo>
                <a:lnTo>
                  <a:pt x="552831" y="336715"/>
                </a:lnTo>
                <a:lnTo>
                  <a:pt x="597357" y="352818"/>
                </a:lnTo>
                <a:lnTo>
                  <a:pt x="642239" y="406361"/>
                </a:lnTo>
                <a:lnTo>
                  <a:pt x="648208" y="439737"/>
                </a:lnTo>
                <a:lnTo>
                  <a:pt x="648208" y="330009"/>
                </a:lnTo>
                <a:lnTo>
                  <a:pt x="611085" y="304736"/>
                </a:lnTo>
                <a:lnTo>
                  <a:pt x="567817" y="291477"/>
                </a:lnTo>
                <a:lnTo>
                  <a:pt x="540258" y="288975"/>
                </a:lnTo>
                <a:lnTo>
                  <a:pt x="517715" y="290398"/>
                </a:lnTo>
                <a:lnTo>
                  <a:pt x="495935" y="294627"/>
                </a:lnTo>
                <a:lnTo>
                  <a:pt x="475564" y="301701"/>
                </a:lnTo>
                <a:lnTo>
                  <a:pt x="457327" y="311581"/>
                </a:lnTo>
                <a:lnTo>
                  <a:pt x="454088" y="303149"/>
                </a:lnTo>
                <a:lnTo>
                  <a:pt x="448513" y="296824"/>
                </a:lnTo>
                <a:lnTo>
                  <a:pt x="441045" y="292862"/>
                </a:lnTo>
                <a:lnTo>
                  <a:pt x="432181" y="291477"/>
                </a:lnTo>
                <a:lnTo>
                  <a:pt x="336677" y="291477"/>
                </a:lnTo>
                <a:lnTo>
                  <a:pt x="327431" y="293255"/>
                </a:lnTo>
                <a:lnTo>
                  <a:pt x="319379" y="298081"/>
                </a:lnTo>
                <a:lnTo>
                  <a:pt x="313690" y="305269"/>
                </a:lnTo>
                <a:lnTo>
                  <a:pt x="311531" y="314096"/>
                </a:lnTo>
                <a:lnTo>
                  <a:pt x="311531" y="698550"/>
                </a:lnTo>
                <a:lnTo>
                  <a:pt x="313334" y="707745"/>
                </a:lnTo>
                <a:lnTo>
                  <a:pt x="318427" y="715518"/>
                </a:lnTo>
                <a:lnTo>
                  <a:pt x="326364" y="720458"/>
                </a:lnTo>
                <a:lnTo>
                  <a:pt x="336677" y="721156"/>
                </a:lnTo>
                <a:lnTo>
                  <a:pt x="432181" y="721156"/>
                </a:lnTo>
                <a:lnTo>
                  <a:pt x="441413" y="719391"/>
                </a:lnTo>
                <a:lnTo>
                  <a:pt x="449465" y="714565"/>
                </a:lnTo>
                <a:lnTo>
                  <a:pt x="455155" y="707390"/>
                </a:lnTo>
                <a:lnTo>
                  <a:pt x="457327" y="698550"/>
                </a:lnTo>
                <a:lnTo>
                  <a:pt x="457327" y="673417"/>
                </a:lnTo>
                <a:lnTo>
                  <a:pt x="457327" y="482447"/>
                </a:lnTo>
                <a:lnTo>
                  <a:pt x="461251" y="463334"/>
                </a:lnTo>
                <a:lnTo>
                  <a:pt x="471766" y="448221"/>
                </a:lnTo>
                <a:lnTo>
                  <a:pt x="487006" y="438289"/>
                </a:lnTo>
                <a:lnTo>
                  <a:pt x="505079" y="434708"/>
                </a:lnTo>
                <a:lnTo>
                  <a:pt x="524154" y="438645"/>
                </a:lnTo>
                <a:lnTo>
                  <a:pt x="539280" y="449160"/>
                </a:lnTo>
                <a:lnTo>
                  <a:pt x="549236" y="464400"/>
                </a:lnTo>
                <a:lnTo>
                  <a:pt x="552831" y="482447"/>
                </a:lnTo>
                <a:lnTo>
                  <a:pt x="552831" y="698550"/>
                </a:lnTo>
                <a:lnTo>
                  <a:pt x="554583" y="707745"/>
                </a:lnTo>
                <a:lnTo>
                  <a:pt x="559409" y="715518"/>
                </a:lnTo>
                <a:lnTo>
                  <a:pt x="566597" y="720458"/>
                </a:lnTo>
                <a:lnTo>
                  <a:pt x="575437" y="721156"/>
                </a:lnTo>
                <a:lnTo>
                  <a:pt x="673354" y="721156"/>
                </a:lnTo>
                <a:lnTo>
                  <a:pt x="682536" y="719391"/>
                </a:lnTo>
                <a:lnTo>
                  <a:pt x="690321" y="714565"/>
                </a:lnTo>
                <a:lnTo>
                  <a:pt x="695261" y="707390"/>
                </a:lnTo>
                <a:lnTo>
                  <a:pt x="695960" y="698550"/>
                </a:lnTo>
                <a:lnTo>
                  <a:pt x="695960" y="673417"/>
                </a:lnTo>
                <a:lnTo>
                  <a:pt x="695960" y="439737"/>
                </a:lnTo>
                <a:close/>
              </a:path>
              <a:path w="819150" h="819150">
                <a:moveTo>
                  <a:pt x="819150" y="123126"/>
                </a:moveTo>
                <a:lnTo>
                  <a:pt x="809447" y="76695"/>
                </a:lnTo>
                <a:lnTo>
                  <a:pt x="789686" y="47752"/>
                </a:lnTo>
                <a:lnTo>
                  <a:pt x="783031" y="38023"/>
                </a:lnTo>
                <a:lnTo>
                  <a:pt x="768858" y="28295"/>
                </a:lnTo>
                <a:lnTo>
                  <a:pt x="768858" y="123126"/>
                </a:lnTo>
                <a:lnTo>
                  <a:pt x="768858" y="698550"/>
                </a:lnTo>
                <a:lnTo>
                  <a:pt x="763117" y="726897"/>
                </a:lnTo>
                <a:lnTo>
                  <a:pt x="747496" y="750062"/>
                </a:lnTo>
                <a:lnTo>
                  <a:pt x="724331" y="765683"/>
                </a:lnTo>
                <a:lnTo>
                  <a:pt x="695960" y="771410"/>
                </a:lnTo>
                <a:lnTo>
                  <a:pt x="120650" y="771410"/>
                </a:lnTo>
                <a:lnTo>
                  <a:pt x="92265" y="765683"/>
                </a:lnTo>
                <a:lnTo>
                  <a:pt x="69100" y="750062"/>
                </a:lnTo>
                <a:lnTo>
                  <a:pt x="53479" y="726897"/>
                </a:lnTo>
                <a:lnTo>
                  <a:pt x="47752" y="698550"/>
                </a:lnTo>
                <a:lnTo>
                  <a:pt x="47752" y="123126"/>
                </a:lnTo>
                <a:lnTo>
                  <a:pt x="53479" y="94754"/>
                </a:lnTo>
                <a:lnTo>
                  <a:pt x="69100" y="71310"/>
                </a:lnTo>
                <a:lnTo>
                  <a:pt x="92265" y="54940"/>
                </a:lnTo>
                <a:lnTo>
                  <a:pt x="120650" y="47752"/>
                </a:lnTo>
                <a:lnTo>
                  <a:pt x="695960" y="47752"/>
                </a:lnTo>
                <a:lnTo>
                  <a:pt x="724331" y="53530"/>
                </a:lnTo>
                <a:lnTo>
                  <a:pt x="747496" y="69430"/>
                </a:lnTo>
                <a:lnTo>
                  <a:pt x="763117" y="93332"/>
                </a:lnTo>
                <a:lnTo>
                  <a:pt x="768858" y="123126"/>
                </a:lnTo>
                <a:lnTo>
                  <a:pt x="768858" y="28295"/>
                </a:lnTo>
                <a:lnTo>
                  <a:pt x="743864" y="11125"/>
                </a:lnTo>
                <a:lnTo>
                  <a:pt x="695960" y="0"/>
                </a:lnTo>
                <a:lnTo>
                  <a:pt x="120650" y="0"/>
                </a:lnTo>
                <a:lnTo>
                  <a:pt x="74193" y="9702"/>
                </a:lnTo>
                <a:lnTo>
                  <a:pt x="35788" y="36131"/>
                </a:lnTo>
                <a:lnTo>
                  <a:pt x="9652" y="75272"/>
                </a:lnTo>
                <a:lnTo>
                  <a:pt x="0" y="123126"/>
                </a:lnTo>
                <a:lnTo>
                  <a:pt x="0" y="698550"/>
                </a:lnTo>
                <a:lnTo>
                  <a:pt x="9652" y="744956"/>
                </a:lnTo>
                <a:lnTo>
                  <a:pt x="35788" y="783348"/>
                </a:lnTo>
                <a:lnTo>
                  <a:pt x="74193" y="809498"/>
                </a:lnTo>
                <a:lnTo>
                  <a:pt x="120650" y="819150"/>
                </a:lnTo>
                <a:lnTo>
                  <a:pt x="695960" y="819150"/>
                </a:lnTo>
                <a:lnTo>
                  <a:pt x="742442" y="809498"/>
                </a:lnTo>
                <a:lnTo>
                  <a:pt x="781126" y="783348"/>
                </a:lnTo>
                <a:lnTo>
                  <a:pt x="789482" y="771410"/>
                </a:lnTo>
                <a:lnTo>
                  <a:pt x="808024" y="744956"/>
                </a:lnTo>
                <a:lnTo>
                  <a:pt x="819150" y="698550"/>
                </a:lnTo>
                <a:lnTo>
                  <a:pt x="819150" y="123126"/>
                </a:lnTo>
                <a:close/>
              </a:path>
            </a:pathLst>
          </a:custGeom>
          <a:solidFill>
            <a:srgbClr val="FFFFFF"/>
          </a:solidFill>
        </p:spPr>
        <p:txBody>
          <a:bodyPr wrap="square" lIns="0" tIns="0" rIns="0" bIns="0" rtlCol="0"/>
          <a:lstStyle/>
          <a:p>
            <a:endParaRPr/>
          </a:p>
        </p:txBody>
      </p:sp>
      <p:sp>
        <p:nvSpPr>
          <p:cNvPr id="24" name="bg object 24"/>
          <p:cNvSpPr/>
          <p:nvPr/>
        </p:nvSpPr>
        <p:spPr>
          <a:xfrm>
            <a:off x="11124997" y="1084999"/>
            <a:ext cx="1771650" cy="1771650"/>
          </a:xfrm>
          <a:custGeom>
            <a:avLst/>
            <a:gdLst/>
            <a:ahLst/>
            <a:cxnLst/>
            <a:rect l="l" t="t" r="r" b="b"/>
            <a:pathLst>
              <a:path w="1771650" h="1771650">
                <a:moveTo>
                  <a:pt x="887082" y="0"/>
                </a:moveTo>
                <a:lnTo>
                  <a:pt x="0" y="884580"/>
                </a:lnTo>
                <a:lnTo>
                  <a:pt x="887082" y="1771650"/>
                </a:lnTo>
                <a:lnTo>
                  <a:pt x="1771599" y="884580"/>
                </a:lnTo>
                <a:lnTo>
                  <a:pt x="887082" y="0"/>
                </a:lnTo>
                <a:close/>
              </a:path>
            </a:pathLst>
          </a:custGeom>
          <a:solidFill>
            <a:srgbClr val="484C68"/>
          </a:solidFill>
        </p:spPr>
        <p:txBody>
          <a:bodyPr wrap="square" lIns="0" tIns="0" rIns="0" bIns="0" rtlCol="0"/>
          <a:lstStyle/>
          <a:p>
            <a:endParaRPr/>
          </a:p>
        </p:txBody>
      </p:sp>
      <p:sp>
        <p:nvSpPr>
          <p:cNvPr id="25" name="bg object 25"/>
          <p:cNvSpPr/>
          <p:nvPr/>
        </p:nvSpPr>
        <p:spPr>
          <a:xfrm>
            <a:off x="11605006" y="1562493"/>
            <a:ext cx="819150" cy="819150"/>
          </a:xfrm>
          <a:custGeom>
            <a:avLst/>
            <a:gdLst/>
            <a:ahLst/>
            <a:cxnLst/>
            <a:rect l="l" t="t" r="r" b="b"/>
            <a:pathLst>
              <a:path w="819150" h="819150">
                <a:moveTo>
                  <a:pt x="577926" y="409536"/>
                </a:moveTo>
                <a:lnTo>
                  <a:pt x="571906" y="364794"/>
                </a:lnTo>
                <a:lnTo>
                  <a:pt x="554926" y="324586"/>
                </a:lnTo>
                <a:lnTo>
                  <a:pt x="530186" y="292557"/>
                </a:lnTo>
                <a:lnTo>
                  <a:pt x="530186" y="409536"/>
                </a:lnTo>
                <a:lnTo>
                  <a:pt x="520877" y="455942"/>
                </a:lnTo>
                <a:lnTo>
                  <a:pt x="495312" y="494334"/>
                </a:lnTo>
                <a:lnTo>
                  <a:pt x="457034" y="520484"/>
                </a:lnTo>
                <a:lnTo>
                  <a:pt x="409575" y="530136"/>
                </a:lnTo>
                <a:lnTo>
                  <a:pt x="363156" y="520839"/>
                </a:lnTo>
                <a:lnTo>
                  <a:pt x="324764" y="495287"/>
                </a:lnTo>
                <a:lnTo>
                  <a:pt x="298615" y="457009"/>
                </a:lnTo>
                <a:lnTo>
                  <a:pt x="288963" y="409536"/>
                </a:lnTo>
                <a:lnTo>
                  <a:pt x="298259" y="363181"/>
                </a:lnTo>
                <a:lnTo>
                  <a:pt x="323824" y="325069"/>
                </a:lnTo>
                <a:lnTo>
                  <a:pt x="362102" y="299669"/>
                </a:lnTo>
                <a:lnTo>
                  <a:pt x="409575" y="291452"/>
                </a:lnTo>
                <a:lnTo>
                  <a:pt x="455980" y="300723"/>
                </a:lnTo>
                <a:lnTo>
                  <a:pt x="494372" y="326009"/>
                </a:lnTo>
                <a:lnTo>
                  <a:pt x="520522" y="363537"/>
                </a:lnTo>
                <a:lnTo>
                  <a:pt x="530186" y="409536"/>
                </a:lnTo>
                <a:lnTo>
                  <a:pt x="530186" y="292557"/>
                </a:lnTo>
                <a:lnTo>
                  <a:pt x="494538" y="264185"/>
                </a:lnTo>
                <a:lnTo>
                  <a:pt x="454317" y="247218"/>
                </a:lnTo>
                <a:lnTo>
                  <a:pt x="409575" y="241198"/>
                </a:lnTo>
                <a:lnTo>
                  <a:pt x="364820" y="247218"/>
                </a:lnTo>
                <a:lnTo>
                  <a:pt x="324599" y="264185"/>
                </a:lnTo>
                <a:lnTo>
                  <a:pt x="290525" y="290512"/>
                </a:lnTo>
                <a:lnTo>
                  <a:pt x="264198" y="324586"/>
                </a:lnTo>
                <a:lnTo>
                  <a:pt x="247218" y="364794"/>
                </a:lnTo>
                <a:lnTo>
                  <a:pt x="241211" y="409536"/>
                </a:lnTo>
                <a:lnTo>
                  <a:pt x="247218" y="454291"/>
                </a:lnTo>
                <a:lnTo>
                  <a:pt x="264198" y="494499"/>
                </a:lnTo>
                <a:lnTo>
                  <a:pt x="290525" y="528574"/>
                </a:lnTo>
                <a:lnTo>
                  <a:pt x="324599" y="554901"/>
                </a:lnTo>
                <a:lnTo>
                  <a:pt x="364820" y="571868"/>
                </a:lnTo>
                <a:lnTo>
                  <a:pt x="409575" y="577875"/>
                </a:lnTo>
                <a:lnTo>
                  <a:pt x="454317" y="571868"/>
                </a:lnTo>
                <a:lnTo>
                  <a:pt x="494538" y="554901"/>
                </a:lnTo>
                <a:lnTo>
                  <a:pt x="526580" y="530136"/>
                </a:lnTo>
                <a:lnTo>
                  <a:pt x="528612" y="528574"/>
                </a:lnTo>
                <a:lnTo>
                  <a:pt x="554926" y="494499"/>
                </a:lnTo>
                <a:lnTo>
                  <a:pt x="571906" y="454291"/>
                </a:lnTo>
                <a:lnTo>
                  <a:pt x="577926" y="409536"/>
                </a:lnTo>
                <a:close/>
              </a:path>
              <a:path w="819150" h="819150">
                <a:moveTo>
                  <a:pt x="723658" y="218592"/>
                </a:moveTo>
                <a:lnTo>
                  <a:pt x="713955" y="172199"/>
                </a:lnTo>
                <a:lnTo>
                  <a:pt x="695756" y="145732"/>
                </a:lnTo>
                <a:lnTo>
                  <a:pt x="687539" y="133794"/>
                </a:lnTo>
                <a:lnTo>
                  <a:pt x="673404" y="124371"/>
                </a:lnTo>
                <a:lnTo>
                  <a:pt x="673404" y="218592"/>
                </a:lnTo>
                <a:lnTo>
                  <a:pt x="673404" y="602996"/>
                </a:lnTo>
                <a:lnTo>
                  <a:pt x="667664" y="631355"/>
                </a:lnTo>
                <a:lnTo>
                  <a:pt x="652043" y="654519"/>
                </a:lnTo>
                <a:lnTo>
                  <a:pt x="628878" y="670140"/>
                </a:lnTo>
                <a:lnTo>
                  <a:pt x="600532" y="675868"/>
                </a:lnTo>
                <a:lnTo>
                  <a:pt x="216090" y="675868"/>
                </a:lnTo>
                <a:lnTo>
                  <a:pt x="187731" y="670140"/>
                </a:lnTo>
                <a:lnTo>
                  <a:pt x="164566" y="654519"/>
                </a:lnTo>
                <a:lnTo>
                  <a:pt x="148945" y="631355"/>
                </a:lnTo>
                <a:lnTo>
                  <a:pt x="143217" y="602996"/>
                </a:lnTo>
                <a:lnTo>
                  <a:pt x="143217" y="218592"/>
                </a:lnTo>
                <a:lnTo>
                  <a:pt x="148945" y="190258"/>
                </a:lnTo>
                <a:lnTo>
                  <a:pt x="164566" y="167093"/>
                </a:lnTo>
                <a:lnTo>
                  <a:pt x="187731" y="151472"/>
                </a:lnTo>
                <a:lnTo>
                  <a:pt x="216090" y="145732"/>
                </a:lnTo>
                <a:lnTo>
                  <a:pt x="600532" y="145732"/>
                </a:lnTo>
                <a:lnTo>
                  <a:pt x="628878" y="151472"/>
                </a:lnTo>
                <a:lnTo>
                  <a:pt x="652043" y="167093"/>
                </a:lnTo>
                <a:lnTo>
                  <a:pt x="667664" y="190258"/>
                </a:lnTo>
                <a:lnTo>
                  <a:pt x="673404" y="218592"/>
                </a:lnTo>
                <a:lnTo>
                  <a:pt x="673404" y="124371"/>
                </a:lnTo>
                <a:lnTo>
                  <a:pt x="648385" y="107657"/>
                </a:lnTo>
                <a:lnTo>
                  <a:pt x="600532" y="97993"/>
                </a:lnTo>
                <a:lnTo>
                  <a:pt x="216090" y="97993"/>
                </a:lnTo>
                <a:lnTo>
                  <a:pt x="169672" y="107657"/>
                </a:lnTo>
                <a:lnTo>
                  <a:pt x="131279" y="133794"/>
                </a:lnTo>
                <a:lnTo>
                  <a:pt x="105130" y="172199"/>
                </a:lnTo>
                <a:lnTo>
                  <a:pt x="95478" y="218592"/>
                </a:lnTo>
                <a:lnTo>
                  <a:pt x="95478" y="602996"/>
                </a:lnTo>
                <a:lnTo>
                  <a:pt x="105130" y="649401"/>
                </a:lnTo>
                <a:lnTo>
                  <a:pt x="131279" y="687793"/>
                </a:lnTo>
                <a:lnTo>
                  <a:pt x="169672" y="713943"/>
                </a:lnTo>
                <a:lnTo>
                  <a:pt x="216090" y="723595"/>
                </a:lnTo>
                <a:lnTo>
                  <a:pt x="600532" y="723595"/>
                </a:lnTo>
                <a:lnTo>
                  <a:pt x="646976" y="713943"/>
                </a:lnTo>
                <a:lnTo>
                  <a:pt x="685647" y="687793"/>
                </a:lnTo>
                <a:lnTo>
                  <a:pt x="712546" y="649401"/>
                </a:lnTo>
                <a:lnTo>
                  <a:pt x="723658" y="602996"/>
                </a:lnTo>
                <a:lnTo>
                  <a:pt x="723658" y="218592"/>
                </a:lnTo>
                <a:close/>
              </a:path>
              <a:path w="819150" h="819150">
                <a:moveTo>
                  <a:pt x="819150" y="120611"/>
                </a:moveTo>
                <a:lnTo>
                  <a:pt x="809840" y="74206"/>
                </a:lnTo>
                <a:lnTo>
                  <a:pt x="792226" y="47739"/>
                </a:lnTo>
                <a:lnTo>
                  <a:pt x="784275" y="35814"/>
                </a:lnTo>
                <a:lnTo>
                  <a:pt x="771398" y="27025"/>
                </a:lnTo>
                <a:lnTo>
                  <a:pt x="771398" y="120611"/>
                </a:lnTo>
                <a:lnTo>
                  <a:pt x="771398" y="700989"/>
                </a:lnTo>
                <a:lnTo>
                  <a:pt x="765657" y="729297"/>
                </a:lnTo>
                <a:lnTo>
                  <a:pt x="750036" y="752182"/>
                </a:lnTo>
                <a:lnTo>
                  <a:pt x="726871" y="767067"/>
                </a:lnTo>
                <a:lnTo>
                  <a:pt x="698538" y="771334"/>
                </a:lnTo>
                <a:lnTo>
                  <a:pt x="120611" y="771334"/>
                </a:lnTo>
                <a:lnTo>
                  <a:pt x="92252" y="765644"/>
                </a:lnTo>
                <a:lnTo>
                  <a:pt x="69088" y="750303"/>
                </a:lnTo>
                <a:lnTo>
                  <a:pt x="53467" y="727887"/>
                </a:lnTo>
                <a:lnTo>
                  <a:pt x="47739" y="700989"/>
                </a:lnTo>
                <a:lnTo>
                  <a:pt x="47739" y="120611"/>
                </a:lnTo>
                <a:lnTo>
                  <a:pt x="53467" y="92265"/>
                </a:lnTo>
                <a:lnTo>
                  <a:pt x="69088" y="69100"/>
                </a:lnTo>
                <a:lnTo>
                  <a:pt x="92252" y="53479"/>
                </a:lnTo>
                <a:lnTo>
                  <a:pt x="120611" y="47739"/>
                </a:lnTo>
                <a:lnTo>
                  <a:pt x="698538" y="47739"/>
                </a:lnTo>
                <a:lnTo>
                  <a:pt x="726871" y="53479"/>
                </a:lnTo>
                <a:lnTo>
                  <a:pt x="750036" y="69100"/>
                </a:lnTo>
                <a:lnTo>
                  <a:pt x="765657" y="92265"/>
                </a:lnTo>
                <a:lnTo>
                  <a:pt x="771398" y="120611"/>
                </a:lnTo>
                <a:lnTo>
                  <a:pt x="771398" y="27025"/>
                </a:lnTo>
                <a:lnTo>
                  <a:pt x="745998" y="9664"/>
                </a:lnTo>
                <a:lnTo>
                  <a:pt x="698538" y="0"/>
                </a:lnTo>
                <a:lnTo>
                  <a:pt x="120611" y="0"/>
                </a:lnTo>
                <a:lnTo>
                  <a:pt x="74193" y="9309"/>
                </a:lnTo>
                <a:lnTo>
                  <a:pt x="35801" y="34874"/>
                </a:lnTo>
                <a:lnTo>
                  <a:pt x="9652" y="73152"/>
                </a:lnTo>
                <a:lnTo>
                  <a:pt x="0" y="120611"/>
                </a:lnTo>
                <a:lnTo>
                  <a:pt x="0" y="700989"/>
                </a:lnTo>
                <a:lnTo>
                  <a:pt x="9296" y="747356"/>
                </a:lnTo>
                <a:lnTo>
                  <a:pt x="34848" y="785482"/>
                </a:lnTo>
                <a:lnTo>
                  <a:pt x="73139" y="810882"/>
                </a:lnTo>
                <a:lnTo>
                  <a:pt x="120611" y="819073"/>
                </a:lnTo>
                <a:lnTo>
                  <a:pt x="698538" y="819073"/>
                </a:lnTo>
                <a:lnTo>
                  <a:pt x="744943" y="809815"/>
                </a:lnTo>
                <a:lnTo>
                  <a:pt x="783336" y="784529"/>
                </a:lnTo>
                <a:lnTo>
                  <a:pt x="809485" y="747001"/>
                </a:lnTo>
                <a:lnTo>
                  <a:pt x="819150" y="700989"/>
                </a:lnTo>
                <a:lnTo>
                  <a:pt x="819150" y="120611"/>
                </a:lnTo>
                <a:close/>
              </a:path>
            </a:pathLst>
          </a:custGeom>
          <a:solidFill>
            <a:srgbClr val="FFFFFF"/>
          </a:solidFill>
        </p:spPr>
        <p:txBody>
          <a:bodyPr wrap="square" lIns="0" tIns="0" rIns="0" bIns="0" rtlCol="0"/>
          <a:lstStyle/>
          <a:p>
            <a:endParaRPr/>
          </a:p>
        </p:txBody>
      </p:sp>
      <p:pic>
        <p:nvPicPr>
          <p:cNvPr id="26" name="bg object 26"/>
          <p:cNvPicPr/>
          <p:nvPr/>
        </p:nvPicPr>
        <p:blipFill>
          <a:blip r:embed="rId3" cstate="print"/>
          <a:stretch>
            <a:fillRect/>
          </a:stretch>
        </p:blipFill>
        <p:spPr>
          <a:xfrm>
            <a:off x="12135193" y="1755965"/>
            <a:ext cx="95478" cy="97980"/>
          </a:xfrm>
          <a:prstGeom prst="rect">
            <a:avLst/>
          </a:prstGeom>
        </p:spPr>
      </p:pic>
      <p:sp>
        <p:nvSpPr>
          <p:cNvPr id="27" name="bg object 27"/>
          <p:cNvSpPr/>
          <p:nvPr/>
        </p:nvSpPr>
        <p:spPr>
          <a:xfrm>
            <a:off x="15647162" y="1635023"/>
            <a:ext cx="657225" cy="671830"/>
          </a:xfrm>
          <a:custGeom>
            <a:avLst/>
            <a:gdLst/>
            <a:ahLst/>
            <a:cxnLst/>
            <a:rect l="l" t="t" r="r" b="b"/>
            <a:pathLst>
              <a:path w="657225" h="671830">
                <a:moveTo>
                  <a:pt x="195707" y="0"/>
                </a:moveTo>
                <a:lnTo>
                  <a:pt x="0" y="0"/>
                </a:lnTo>
                <a:lnTo>
                  <a:pt x="256667" y="373341"/>
                </a:lnTo>
                <a:lnTo>
                  <a:pt x="0" y="671512"/>
                </a:lnTo>
                <a:lnTo>
                  <a:pt x="58039" y="671512"/>
                </a:lnTo>
                <a:lnTo>
                  <a:pt x="282321" y="410794"/>
                </a:lnTo>
                <a:lnTo>
                  <a:pt x="335661" y="410794"/>
                </a:lnTo>
                <a:lnTo>
                  <a:pt x="78867" y="43637"/>
                </a:lnTo>
                <a:lnTo>
                  <a:pt x="225696" y="43637"/>
                </a:lnTo>
                <a:lnTo>
                  <a:pt x="195707" y="0"/>
                </a:lnTo>
                <a:close/>
              </a:path>
              <a:path w="657225" h="671830">
                <a:moveTo>
                  <a:pt x="335661" y="410794"/>
                </a:moveTo>
                <a:lnTo>
                  <a:pt x="282321" y="410794"/>
                </a:lnTo>
                <a:lnTo>
                  <a:pt x="461518" y="671512"/>
                </a:lnTo>
                <a:lnTo>
                  <a:pt x="657225" y="671512"/>
                </a:lnTo>
                <a:lnTo>
                  <a:pt x="628598" y="629856"/>
                </a:lnTo>
                <a:lnTo>
                  <a:pt x="488823" y="629856"/>
                </a:lnTo>
                <a:lnTo>
                  <a:pt x="335661" y="410794"/>
                </a:lnTo>
                <a:close/>
              </a:path>
              <a:path w="657225" h="671830">
                <a:moveTo>
                  <a:pt x="225696" y="43637"/>
                </a:moveTo>
                <a:lnTo>
                  <a:pt x="168021" y="43637"/>
                </a:lnTo>
                <a:lnTo>
                  <a:pt x="400847" y="376643"/>
                </a:lnTo>
                <a:lnTo>
                  <a:pt x="577850" y="629856"/>
                </a:lnTo>
                <a:lnTo>
                  <a:pt x="628598" y="629856"/>
                </a:lnTo>
                <a:lnTo>
                  <a:pt x="391160" y="284340"/>
                </a:lnTo>
                <a:lnTo>
                  <a:pt x="423394" y="246888"/>
                </a:lnTo>
                <a:lnTo>
                  <a:pt x="365379" y="246888"/>
                </a:lnTo>
                <a:lnTo>
                  <a:pt x="225696" y="43637"/>
                </a:lnTo>
                <a:close/>
              </a:path>
              <a:path w="657225" h="671830">
                <a:moveTo>
                  <a:pt x="635889" y="0"/>
                </a:moveTo>
                <a:lnTo>
                  <a:pt x="577850" y="0"/>
                </a:lnTo>
                <a:lnTo>
                  <a:pt x="365379" y="246888"/>
                </a:lnTo>
                <a:lnTo>
                  <a:pt x="423394" y="246888"/>
                </a:lnTo>
                <a:lnTo>
                  <a:pt x="635889" y="0"/>
                </a:lnTo>
                <a:close/>
              </a:path>
            </a:pathLst>
          </a:custGeom>
          <a:solidFill>
            <a:srgbClr val="FFFFFF"/>
          </a:solidFill>
        </p:spPr>
        <p:txBody>
          <a:bodyPr wrap="square" lIns="0" tIns="0" rIns="0" bIns="0" rtlCol="0"/>
          <a:lstStyle/>
          <a:p>
            <a:endParaRPr/>
          </a:p>
        </p:txBody>
      </p:sp>
      <p:sp>
        <p:nvSpPr>
          <p:cNvPr id="2" name="Holder 2"/>
          <p:cNvSpPr>
            <a:spLocks noGrp="1"/>
          </p:cNvSpPr>
          <p:nvPr>
            <p:ph type="ctrTitle"/>
          </p:nvPr>
        </p:nvSpPr>
        <p:spPr>
          <a:xfrm>
            <a:off x="2247862" y="1799120"/>
            <a:ext cx="13804975" cy="20142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sp>
        <p:nvSpPr>
          <p:cNvPr id="17" name="bg object 17"/>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a:p>
        </p:txBody>
      </p:sp>
      <p:sp>
        <p:nvSpPr>
          <p:cNvPr id="18" name="bg object 18"/>
          <p:cNvSpPr/>
          <p:nvPr/>
        </p:nvSpPr>
        <p:spPr>
          <a:xfrm>
            <a:off x="0" y="2994931"/>
            <a:ext cx="4050029" cy="6448425"/>
          </a:xfrm>
          <a:custGeom>
            <a:avLst/>
            <a:gdLst/>
            <a:ahLst/>
            <a:cxnLst/>
            <a:rect l="l" t="t" r="r" b="b"/>
            <a:pathLst>
              <a:path w="4050029" h="6448425">
                <a:moveTo>
                  <a:pt x="825813" y="0"/>
                </a:moveTo>
                <a:lnTo>
                  <a:pt x="0" y="826135"/>
                </a:lnTo>
                <a:lnTo>
                  <a:pt x="0" y="5622928"/>
                </a:lnTo>
                <a:lnTo>
                  <a:pt x="825817" y="6448424"/>
                </a:lnTo>
                <a:lnTo>
                  <a:pt x="4050029" y="3225465"/>
                </a:lnTo>
                <a:lnTo>
                  <a:pt x="825813" y="0"/>
                </a:lnTo>
                <a:close/>
              </a:path>
            </a:pathLst>
          </a:custGeom>
          <a:solidFill>
            <a:srgbClr val="70B1D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0" i="0">
                <a:solidFill>
                  <a:schemeClr val="tx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345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5965" y="1715072"/>
            <a:ext cx="17528768" cy="1261745"/>
          </a:xfrm>
          <a:prstGeom prst="rect">
            <a:avLst/>
          </a:prstGeom>
        </p:spPr>
        <p:txBody>
          <a:bodyPr wrap="square" lIns="0" tIns="0" rIns="0" bIns="0">
            <a:spAutoFit/>
          </a:bodyPr>
          <a:lstStyle>
            <a:lvl1pPr>
              <a:defRPr sz="4400" b="0" i="0">
                <a:solidFill>
                  <a:schemeClr val="tx1"/>
                </a:solidFill>
                <a:latin typeface="Cambria"/>
                <a:cs typeface="Cambria"/>
              </a:defRPr>
            </a:lvl1pPr>
          </a:lstStyle>
          <a:p>
            <a:endParaRPr/>
          </a:p>
        </p:txBody>
      </p:sp>
      <p:sp>
        <p:nvSpPr>
          <p:cNvPr id="3" name="Holder 3"/>
          <p:cNvSpPr>
            <a:spLocks noGrp="1"/>
          </p:cNvSpPr>
          <p:nvPr>
            <p:ph type="body" idx="1"/>
          </p:nvPr>
        </p:nvSpPr>
        <p:spPr>
          <a:xfrm>
            <a:off x="4022259" y="3865435"/>
            <a:ext cx="10256180" cy="3713479"/>
          </a:xfrm>
          <a:prstGeom prst="rect">
            <a:avLst/>
          </a:prstGeom>
        </p:spPr>
        <p:txBody>
          <a:bodyPr wrap="square" lIns="0" tIns="0" rIns="0" bIns="0">
            <a:spAutoFit/>
          </a:bodyPr>
          <a:lstStyle>
            <a:lvl1pPr>
              <a:defRPr sz="345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934945" y="5904725"/>
            <a:ext cx="2353310" cy="3476625"/>
          </a:xfrm>
          <a:custGeom>
            <a:avLst/>
            <a:gdLst/>
            <a:ahLst/>
            <a:cxnLst/>
            <a:rect l="l" t="t" r="r" b="b"/>
            <a:pathLst>
              <a:path w="2353309" h="3476625">
                <a:moveTo>
                  <a:pt x="1738376" y="0"/>
                </a:moveTo>
                <a:lnTo>
                  <a:pt x="0" y="1738312"/>
                </a:lnTo>
                <a:lnTo>
                  <a:pt x="1738376" y="3476618"/>
                </a:lnTo>
                <a:lnTo>
                  <a:pt x="2353029" y="2861945"/>
                </a:lnTo>
                <a:lnTo>
                  <a:pt x="2353029" y="614675"/>
                </a:lnTo>
                <a:lnTo>
                  <a:pt x="1738376"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8132495" y="8057502"/>
            <a:ext cx="3476625" cy="2230120"/>
            <a:chOff x="8132495" y="8057502"/>
            <a:chExt cx="3476625" cy="2230120"/>
          </a:xfrm>
        </p:grpSpPr>
        <p:sp>
          <p:nvSpPr>
            <p:cNvPr id="4" name="object 4"/>
            <p:cNvSpPr/>
            <p:nvPr/>
          </p:nvSpPr>
          <p:spPr>
            <a:xfrm>
              <a:off x="8716815" y="8595246"/>
              <a:ext cx="2892425" cy="1692275"/>
            </a:xfrm>
            <a:custGeom>
              <a:avLst/>
              <a:gdLst/>
              <a:ahLst/>
              <a:cxnLst/>
              <a:rect l="l" t="t" r="r" b="b"/>
              <a:pathLst>
                <a:path w="2892425" h="1692275">
                  <a:moveTo>
                    <a:pt x="1691749" y="0"/>
                  </a:moveTo>
                  <a:lnTo>
                    <a:pt x="0" y="1691752"/>
                  </a:lnTo>
                  <a:lnTo>
                    <a:pt x="2401118" y="1691752"/>
                  </a:lnTo>
                  <a:lnTo>
                    <a:pt x="2892304" y="1200564"/>
                  </a:lnTo>
                  <a:lnTo>
                    <a:pt x="1691749" y="0"/>
                  </a:lnTo>
                  <a:close/>
                </a:path>
              </a:pathLst>
            </a:custGeom>
            <a:solidFill>
              <a:srgbClr val="484C68"/>
            </a:solidFill>
          </p:spPr>
          <p:txBody>
            <a:bodyPr wrap="square" lIns="0" tIns="0" rIns="0" bIns="0" rtlCol="0"/>
            <a:lstStyle/>
            <a:p>
              <a:endParaRPr/>
            </a:p>
          </p:txBody>
        </p:sp>
        <p:sp>
          <p:nvSpPr>
            <p:cNvPr id="5" name="object 5"/>
            <p:cNvSpPr/>
            <p:nvPr/>
          </p:nvSpPr>
          <p:spPr>
            <a:xfrm>
              <a:off x="8132495" y="8057502"/>
              <a:ext cx="2371725" cy="2230120"/>
            </a:xfrm>
            <a:custGeom>
              <a:avLst/>
              <a:gdLst/>
              <a:ahLst/>
              <a:cxnLst/>
              <a:rect l="l" t="t" r="r" b="b"/>
              <a:pathLst>
                <a:path w="2371725" h="2230120">
                  <a:moveTo>
                    <a:pt x="1738312" y="0"/>
                  </a:moveTo>
                  <a:lnTo>
                    <a:pt x="0" y="1740808"/>
                  </a:lnTo>
                  <a:lnTo>
                    <a:pt x="490630" y="2229495"/>
                  </a:lnTo>
                  <a:lnTo>
                    <a:pt x="774412" y="2229495"/>
                  </a:lnTo>
                  <a:lnTo>
                    <a:pt x="2371115" y="632790"/>
                  </a:lnTo>
                  <a:lnTo>
                    <a:pt x="1738312" y="0"/>
                  </a:lnTo>
                  <a:close/>
                </a:path>
              </a:pathLst>
            </a:custGeom>
            <a:solidFill>
              <a:srgbClr val="70B1DA"/>
            </a:solidFill>
          </p:spPr>
          <p:txBody>
            <a:bodyPr wrap="square" lIns="0" tIns="0" rIns="0" bIns="0" rtlCol="0"/>
            <a:lstStyle/>
            <a:p>
              <a:endParaRPr/>
            </a:p>
          </p:txBody>
        </p:sp>
      </p:grpSp>
      <p:sp>
        <p:nvSpPr>
          <p:cNvPr id="6" name="object 6"/>
          <p:cNvSpPr/>
          <p:nvPr/>
        </p:nvSpPr>
        <p:spPr>
          <a:xfrm>
            <a:off x="11900028" y="6899998"/>
            <a:ext cx="5772150" cy="3387090"/>
          </a:xfrm>
          <a:custGeom>
            <a:avLst/>
            <a:gdLst/>
            <a:ahLst/>
            <a:cxnLst/>
            <a:rect l="l" t="t" r="r" b="b"/>
            <a:pathLst>
              <a:path w="5772150" h="3387090">
                <a:moveTo>
                  <a:pt x="2887343" y="0"/>
                </a:moveTo>
                <a:lnTo>
                  <a:pt x="0" y="2886046"/>
                </a:lnTo>
                <a:lnTo>
                  <a:pt x="501123" y="3386999"/>
                </a:lnTo>
                <a:lnTo>
                  <a:pt x="5271443" y="3386999"/>
                </a:lnTo>
                <a:lnTo>
                  <a:pt x="5772121" y="2886100"/>
                </a:lnTo>
                <a:lnTo>
                  <a:pt x="2887343" y="0"/>
                </a:lnTo>
                <a:close/>
              </a:path>
            </a:pathLst>
          </a:custGeom>
          <a:solidFill>
            <a:srgbClr val="70B1DA"/>
          </a:solidFill>
        </p:spPr>
        <p:txBody>
          <a:bodyPr wrap="square" lIns="0" tIns="0" rIns="0" bIns="0" rtlCol="0"/>
          <a:lstStyle/>
          <a:p>
            <a:endParaRPr/>
          </a:p>
        </p:txBody>
      </p:sp>
      <p:sp>
        <p:nvSpPr>
          <p:cNvPr id="7" name="object 7"/>
          <p:cNvSpPr/>
          <p:nvPr/>
        </p:nvSpPr>
        <p:spPr>
          <a:xfrm>
            <a:off x="0" y="0"/>
            <a:ext cx="2344420" cy="2506345"/>
          </a:xfrm>
          <a:custGeom>
            <a:avLst/>
            <a:gdLst/>
            <a:ahLst/>
            <a:cxnLst/>
            <a:rect l="l" t="t" r="r" b="b"/>
            <a:pathLst>
              <a:path w="2344420" h="2506345">
                <a:moveTo>
                  <a:pt x="1909361" y="0"/>
                </a:moveTo>
                <a:lnTo>
                  <a:pt x="0" y="0"/>
                </a:lnTo>
                <a:lnTo>
                  <a:pt x="0" y="2234838"/>
                </a:lnTo>
                <a:lnTo>
                  <a:pt x="271011" y="2506014"/>
                </a:lnTo>
                <a:lnTo>
                  <a:pt x="2343949" y="434326"/>
                </a:lnTo>
                <a:lnTo>
                  <a:pt x="1909361" y="0"/>
                </a:lnTo>
                <a:close/>
              </a:path>
            </a:pathLst>
          </a:custGeom>
          <a:solidFill>
            <a:srgbClr val="70B1DA"/>
          </a:solidFill>
        </p:spPr>
        <p:txBody>
          <a:bodyPr wrap="square" lIns="0" tIns="0" rIns="0" bIns="0" rtlCol="0"/>
          <a:lstStyle/>
          <a:p>
            <a:endParaRPr/>
          </a:p>
        </p:txBody>
      </p:sp>
      <p:sp>
        <p:nvSpPr>
          <p:cNvPr id="8" name="object 8"/>
          <p:cNvSpPr txBox="1"/>
          <p:nvPr/>
        </p:nvSpPr>
        <p:spPr>
          <a:xfrm rot="10800000" flipV="1">
            <a:off x="1006604" y="2110225"/>
            <a:ext cx="9226486" cy="2025876"/>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0" tIns="185420" rIns="0" bIns="0" rtlCol="0">
            <a:spAutoFit/>
          </a:bodyPr>
          <a:lstStyle/>
          <a:p>
            <a:pPr marL="12700" marR="5080" algn="ctr">
              <a:lnSpc>
                <a:spcPts val="6830"/>
              </a:lnSpc>
              <a:spcBef>
                <a:spcPts val="1460"/>
              </a:spcBef>
            </a:pPr>
            <a:r>
              <a:rPr lang="en-US" sz="4000" b="1" spc="265" dirty="0">
                <a:latin typeface="Times New Roman" panose="02020603050405020304" pitchFamily="18" charset="0"/>
                <a:cs typeface="Times New Roman" panose="02020603050405020304" pitchFamily="18" charset="0"/>
              </a:rPr>
              <a:t>PROJECT NAME</a:t>
            </a:r>
          </a:p>
          <a:p>
            <a:pPr marL="12700" marR="5080" algn="ctr">
              <a:lnSpc>
                <a:spcPts val="6830"/>
              </a:lnSpc>
              <a:spcBef>
                <a:spcPts val="1460"/>
              </a:spcBef>
            </a:pPr>
            <a:r>
              <a:rPr lang="en-US" sz="4000" b="1" spc="265" dirty="0">
                <a:latin typeface="Times New Roman" panose="02020603050405020304" pitchFamily="18" charset="0"/>
                <a:cs typeface="Times New Roman" panose="02020603050405020304" pitchFamily="18" charset="0"/>
              </a:rPr>
              <a:t> </a:t>
            </a:r>
            <a:r>
              <a:rPr lang="en-IN" sz="4000" b="1" spc="265" dirty="0">
                <a:latin typeface="Times New Roman" panose="02020603050405020304" pitchFamily="18" charset="0"/>
                <a:cs typeface="Times New Roman" panose="02020603050405020304" pitchFamily="18" charset="0"/>
              </a:rPr>
              <a:t>RANSOMWARE </a:t>
            </a:r>
            <a:r>
              <a:rPr lang="en-IN" sz="4000" b="1" spc="365" dirty="0">
                <a:latin typeface="Times New Roman" panose="02020603050405020304" pitchFamily="18" charset="0"/>
                <a:cs typeface="Times New Roman" panose="02020603050405020304" pitchFamily="18" charset="0"/>
              </a:rPr>
              <a:t>DETECTION</a:t>
            </a:r>
            <a:endParaRPr sz="4000" b="1" dirty="0">
              <a:latin typeface="Times New Roman" panose="02020603050405020304" pitchFamily="18" charset="0"/>
              <a:cs typeface="Times New Roman" panose="02020603050405020304" pitchFamily="18" charset="0"/>
            </a:endParaRPr>
          </a:p>
        </p:txBody>
      </p:sp>
      <p:grpSp>
        <p:nvGrpSpPr>
          <p:cNvPr id="9" name="object 9"/>
          <p:cNvGrpSpPr/>
          <p:nvPr/>
        </p:nvGrpSpPr>
        <p:grpSpPr>
          <a:xfrm>
            <a:off x="9050608" y="-50524"/>
            <a:ext cx="9144000" cy="9381490"/>
            <a:chOff x="9144508" y="0"/>
            <a:chExt cx="9144000" cy="9381490"/>
          </a:xfrm>
        </p:grpSpPr>
        <p:pic>
          <p:nvPicPr>
            <p:cNvPr id="10" name="object 10"/>
            <p:cNvPicPr/>
            <p:nvPr/>
          </p:nvPicPr>
          <p:blipFill>
            <a:blip r:embed="rId2" cstate="print"/>
            <a:stretch>
              <a:fillRect/>
            </a:stretch>
          </p:blipFill>
          <p:spPr>
            <a:xfrm>
              <a:off x="9144508" y="4056557"/>
              <a:ext cx="5324348" cy="5324398"/>
            </a:xfrm>
            <a:prstGeom prst="rect">
              <a:avLst/>
            </a:prstGeom>
          </p:spPr>
        </p:pic>
        <p:pic>
          <p:nvPicPr>
            <p:cNvPr id="11" name="object 11"/>
            <p:cNvPicPr/>
            <p:nvPr/>
          </p:nvPicPr>
          <p:blipFill>
            <a:blip r:embed="rId3" cstate="print"/>
            <a:stretch>
              <a:fillRect/>
            </a:stretch>
          </p:blipFill>
          <p:spPr>
            <a:xfrm>
              <a:off x="11901462" y="0"/>
              <a:ext cx="6386537" cy="7337501"/>
            </a:xfrm>
            <a:prstGeom prst="rect">
              <a:avLst/>
            </a:prstGeom>
          </p:spPr>
        </p:pic>
      </p:grpSp>
      <p:sp>
        <p:nvSpPr>
          <p:cNvPr id="17" name="TextBox 16">
            <a:extLst>
              <a:ext uri="{FF2B5EF4-FFF2-40B4-BE49-F238E27FC236}">
                <a16:creationId xmlns:a16="http://schemas.microsoft.com/office/drawing/2014/main" id="{977CFB26-1D6B-FC4C-E5BF-54A73141F41F}"/>
              </a:ext>
            </a:extLst>
          </p:cNvPr>
          <p:cNvSpPr txBox="1"/>
          <p:nvPr/>
        </p:nvSpPr>
        <p:spPr>
          <a:xfrm>
            <a:off x="3918892" y="1733736"/>
            <a:ext cx="10263432"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DEPARTMENT OF COMPUTER ENGINEERING</a:t>
            </a:r>
          </a:p>
        </p:txBody>
      </p:sp>
      <p:sp>
        <p:nvSpPr>
          <p:cNvPr id="34" name="TextBox 33">
            <a:extLst>
              <a:ext uri="{FF2B5EF4-FFF2-40B4-BE49-F238E27FC236}">
                <a16:creationId xmlns:a16="http://schemas.microsoft.com/office/drawing/2014/main" id="{6674092B-C728-E179-463D-8B366D8EA169}"/>
              </a:ext>
            </a:extLst>
          </p:cNvPr>
          <p:cNvSpPr txBox="1"/>
          <p:nvPr/>
        </p:nvSpPr>
        <p:spPr>
          <a:xfrm>
            <a:off x="2139950" y="362856"/>
            <a:ext cx="11328991" cy="1015663"/>
          </a:xfrm>
          <a:prstGeom prst="rect">
            <a:avLst/>
          </a:prstGeom>
          <a:noFill/>
        </p:spPr>
        <p:txBody>
          <a:bodyPr wrap="square">
            <a:spAutoFit/>
          </a:bodyPr>
          <a:lstStyle/>
          <a:p>
            <a:r>
              <a:rPr lang="en-IN" sz="6000" dirty="0">
                <a:latin typeface="Times New Roman" panose="02020603050405020304" pitchFamily="18" charset="0"/>
                <a:cs typeface="Times New Roman" panose="02020603050405020304" pitchFamily="18" charset="0"/>
              </a:rPr>
              <a:t>Sanjivani college of engineering</a:t>
            </a:r>
          </a:p>
        </p:txBody>
      </p:sp>
      <p:sp>
        <p:nvSpPr>
          <p:cNvPr id="38" name="TextBox 37">
            <a:extLst>
              <a:ext uri="{FF2B5EF4-FFF2-40B4-BE49-F238E27FC236}">
                <a16:creationId xmlns:a16="http://schemas.microsoft.com/office/drawing/2014/main" id="{DFAADFBE-D3E7-EF97-FEE1-107934FF2EF8}"/>
              </a:ext>
            </a:extLst>
          </p:cNvPr>
          <p:cNvSpPr txBox="1"/>
          <p:nvPr/>
        </p:nvSpPr>
        <p:spPr>
          <a:xfrm>
            <a:off x="368188" y="9351991"/>
            <a:ext cx="10833936" cy="707886"/>
          </a:xfrm>
          <a:prstGeom prst="rect">
            <a:avLst/>
          </a:prstGeom>
          <a:noFill/>
        </p:spPr>
        <p:txBody>
          <a:bodyPr wrap="square">
            <a:spAutoFit/>
          </a:bodyPr>
          <a:lstStyle/>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Guided By : Prof. </a:t>
            </a:r>
            <a:r>
              <a:rPr lang="en-US" sz="2000" b="1" dirty="0" err="1">
                <a:latin typeface="Times New Roman" panose="02020603050405020304" pitchFamily="18" charset="0"/>
                <a:cs typeface="Times New Roman" panose="02020603050405020304" pitchFamily="18" charset="0"/>
              </a:rPr>
              <a:t>Shivarkar</a:t>
            </a:r>
            <a:r>
              <a:rPr lang="en-US" sz="2000" b="1" dirty="0">
                <a:latin typeface="Times New Roman" panose="02020603050405020304" pitchFamily="18" charset="0"/>
                <a:cs typeface="Times New Roman" panose="02020603050405020304" pitchFamily="18" charset="0"/>
              </a:rPr>
              <a:t>  S.A</a:t>
            </a:r>
            <a:endParaRPr lang="en-IN" sz="2000" b="1"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EEB56C80-4023-7501-D1D8-184934D618E5}"/>
              </a:ext>
            </a:extLst>
          </p:cNvPr>
          <p:cNvSpPr txBox="1"/>
          <p:nvPr/>
        </p:nvSpPr>
        <p:spPr>
          <a:xfrm>
            <a:off x="1560072" y="4768850"/>
            <a:ext cx="5324348"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                         GROUP MEMBERS</a:t>
            </a:r>
          </a:p>
        </p:txBody>
      </p:sp>
      <p:graphicFrame>
        <p:nvGraphicFramePr>
          <p:cNvPr id="46" name="Table 45">
            <a:extLst>
              <a:ext uri="{FF2B5EF4-FFF2-40B4-BE49-F238E27FC236}">
                <a16:creationId xmlns:a16="http://schemas.microsoft.com/office/drawing/2014/main" id="{BD775E45-47BB-C1F1-8556-54EF67313C56}"/>
              </a:ext>
            </a:extLst>
          </p:cNvPr>
          <p:cNvGraphicFramePr>
            <a:graphicFrameLocks noGrp="1"/>
          </p:cNvGraphicFramePr>
          <p:nvPr>
            <p:extLst>
              <p:ext uri="{D42A27DB-BD31-4B8C-83A1-F6EECF244321}">
                <p14:modId xmlns:p14="http://schemas.microsoft.com/office/powerpoint/2010/main" val="4180085652"/>
              </p:ext>
            </p:extLst>
          </p:nvPr>
        </p:nvGraphicFramePr>
        <p:xfrm>
          <a:off x="1149350" y="5507927"/>
          <a:ext cx="6397675" cy="3599017"/>
        </p:xfrm>
        <a:graphic>
          <a:graphicData uri="http://schemas.openxmlformats.org/drawingml/2006/table">
            <a:tbl>
              <a:tblPr firstRow="1" bandRow="1">
                <a:tableStyleId>{5A111915-BE36-4E01-A7E5-04B1672EAD32}</a:tableStyleId>
              </a:tblPr>
              <a:tblGrid>
                <a:gridCol w="1580835">
                  <a:extLst>
                    <a:ext uri="{9D8B030D-6E8A-4147-A177-3AD203B41FA5}">
                      <a16:colId xmlns:a16="http://schemas.microsoft.com/office/drawing/2014/main" val="1840591004"/>
                    </a:ext>
                  </a:extLst>
                </a:gridCol>
                <a:gridCol w="4816840">
                  <a:extLst>
                    <a:ext uri="{9D8B030D-6E8A-4147-A177-3AD203B41FA5}">
                      <a16:colId xmlns:a16="http://schemas.microsoft.com/office/drawing/2014/main" val="3737490778"/>
                    </a:ext>
                  </a:extLst>
                </a:gridCol>
              </a:tblGrid>
              <a:tr h="725536">
                <a:tc>
                  <a:txBody>
                    <a:bodyPr/>
                    <a:lstStyle/>
                    <a:p>
                      <a:r>
                        <a:rPr lang="en-US" sz="3200" dirty="0">
                          <a:solidFill>
                            <a:schemeClr val="tx1"/>
                          </a:solidFill>
                          <a:latin typeface="Times New Roman" panose="02020603050405020304" pitchFamily="18" charset="0"/>
                          <a:cs typeface="Times New Roman" panose="02020603050405020304" pitchFamily="18" charset="0"/>
                        </a:rPr>
                        <a:t>ROLL NO</a:t>
                      </a:r>
                    </a:p>
                  </a:txBody>
                  <a:tcPr/>
                </a:tc>
                <a:tc>
                  <a:txBody>
                    <a:bodyPr/>
                    <a:lstStyle/>
                    <a:p>
                      <a:r>
                        <a:rPr lang="en-US" sz="3200" dirty="0">
                          <a:solidFill>
                            <a:schemeClr val="bg1"/>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NAME</a:t>
                      </a:r>
                      <a:endParaRPr lang="en-IN" sz="3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3884009"/>
                  </a:ext>
                </a:extLst>
              </a:tr>
              <a:tr h="629261">
                <a:tc>
                  <a:txBody>
                    <a:bodyPr/>
                    <a:lstStyle/>
                    <a:p>
                      <a:r>
                        <a:rPr lang="en-US" sz="3200" dirty="0">
                          <a:solidFill>
                            <a:schemeClr val="tx1"/>
                          </a:solidFill>
                          <a:latin typeface="Times New Roman" panose="02020603050405020304" pitchFamily="18" charset="0"/>
                          <a:cs typeface="Times New Roman" panose="02020603050405020304" pitchFamily="18" charset="0"/>
                        </a:rPr>
                        <a:t>68</a:t>
                      </a:r>
                      <a:endParaRPr lang="en-IN" sz="32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3200" dirty="0">
                          <a:solidFill>
                            <a:schemeClr val="tx1"/>
                          </a:solidFill>
                          <a:latin typeface="Times New Roman" panose="02020603050405020304" pitchFamily="18" charset="0"/>
                          <a:cs typeface="Times New Roman" panose="02020603050405020304" pitchFamily="18" charset="0"/>
                        </a:rPr>
                        <a:t>Gauri hole</a:t>
                      </a:r>
                      <a:endParaRPr lang="en-IN" sz="3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49366919"/>
                  </a:ext>
                </a:extLst>
              </a:tr>
              <a:tr h="644434">
                <a:tc>
                  <a:txBody>
                    <a:bodyPr/>
                    <a:lstStyle/>
                    <a:p>
                      <a:r>
                        <a:rPr lang="en-US" sz="3200" dirty="0">
                          <a:solidFill>
                            <a:schemeClr val="tx1"/>
                          </a:solidFill>
                          <a:latin typeface="Times New Roman" panose="02020603050405020304" pitchFamily="18" charset="0"/>
                          <a:cs typeface="Times New Roman" panose="02020603050405020304" pitchFamily="18" charset="0"/>
                        </a:rPr>
                        <a:t>75</a:t>
                      </a:r>
                      <a:endParaRPr lang="en-IN" sz="32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a:solidFill>
                            <a:schemeClr val="tx1"/>
                          </a:solidFill>
                          <a:latin typeface="Times New Roman" panose="02020603050405020304" pitchFamily="18" charset="0"/>
                          <a:cs typeface="Times New Roman" panose="02020603050405020304" pitchFamily="18" charset="0"/>
                        </a:rPr>
                        <a:t>Aditi </a:t>
                      </a:r>
                      <a:r>
                        <a:rPr lang="en-US" sz="3200" dirty="0" err="1">
                          <a:solidFill>
                            <a:schemeClr val="tx1"/>
                          </a:solidFill>
                          <a:latin typeface="Times New Roman" panose="02020603050405020304" pitchFamily="18" charset="0"/>
                          <a:cs typeface="Times New Roman" panose="02020603050405020304" pitchFamily="18" charset="0"/>
                        </a:rPr>
                        <a:t>bairagi</a:t>
                      </a:r>
                      <a:endParaRPr lang="en-IN" sz="3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7923673"/>
                  </a:ext>
                </a:extLst>
              </a:tr>
              <a:tr h="629261">
                <a:tc>
                  <a:txBody>
                    <a:bodyPr/>
                    <a:lstStyle/>
                    <a:p>
                      <a:r>
                        <a:rPr lang="en-US" sz="3200" dirty="0">
                          <a:solidFill>
                            <a:schemeClr val="tx1"/>
                          </a:solidFill>
                          <a:latin typeface="Times New Roman" panose="02020603050405020304" pitchFamily="18" charset="0"/>
                          <a:cs typeface="Times New Roman" panose="02020603050405020304" pitchFamily="18" charset="0"/>
                        </a:rPr>
                        <a:t>76</a:t>
                      </a:r>
                      <a:endParaRPr lang="en-IN" sz="32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3200" dirty="0">
                          <a:solidFill>
                            <a:schemeClr val="tx1"/>
                          </a:solidFill>
                          <a:latin typeface="Times New Roman" panose="02020603050405020304" pitchFamily="18" charset="0"/>
                          <a:cs typeface="Times New Roman" panose="02020603050405020304" pitchFamily="18" charset="0"/>
                        </a:rPr>
                        <a:t>Ishwari </a:t>
                      </a:r>
                      <a:r>
                        <a:rPr lang="en-US" sz="3200" dirty="0" err="1">
                          <a:solidFill>
                            <a:schemeClr val="tx1"/>
                          </a:solidFill>
                          <a:latin typeface="Times New Roman" panose="02020603050405020304" pitchFamily="18" charset="0"/>
                          <a:cs typeface="Times New Roman" panose="02020603050405020304" pitchFamily="18" charset="0"/>
                        </a:rPr>
                        <a:t>kape</a:t>
                      </a:r>
                      <a:endParaRPr lang="en-IN" sz="3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41615035"/>
                  </a:ext>
                </a:extLst>
              </a:tr>
              <a:tr h="629261">
                <a:tc>
                  <a:txBody>
                    <a:bodyPr/>
                    <a:lstStyle/>
                    <a:p>
                      <a:r>
                        <a:rPr lang="en-US" sz="3200" dirty="0">
                          <a:solidFill>
                            <a:schemeClr val="tx1"/>
                          </a:solidFill>
                          <a:latin typeface="Times New Roman" panose="02020603050405020304" pitchFamily="18" charset="0"/>
                          <a:cs typeface="Times New Roman" panose="02020603050405020304" pitchFamily="18" charset="0"/>
                        </a:rPr>
                        <a:t>71</a:t>
                      </a:r>
                      <a:endParaRPr lang="en-IN" sz="32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3200" dirty="0">
                          <a:solidFill>
                            <a:schemeClr val="tx1"/>
                          </a:solidFill>
                          <a:latin typeface="Times New Roman" panose="02020603050405020304" pitchFamily="18" charset="0"/>
                          <a:cs typeface="Times New Roman" panose="02020603050405020304" pitchFamily="18" charset="0"/>
                        </a:rPr>
                        <a:t>Jagtap vidya</a:t>
                      </a:r>
                      <a:endParaRPr lang="en-IN" sz="3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293777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3725" y="3001869"/>
            <a:ext cx="1211826" cy="3476625"/>
            <a:chOff x="0" y="3157500"/>
            <a:chExt cx="1786889" cy="3476625"/>
          </a:xfrm>
        </p:grpSpPr>
        <p:sp>
          <p:nvSpPr>
            <p:cNvPr id="4" name="object 4"/>
            <p:cNvSpPr/>
            <p:nvPr/>
          </p:nvSpPr>
          <p:spPr>
            <a:xfrm>
              <a:off x="0" y="3695255"/>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5" name="object 5"/>
            <p:cNvSpPr/>
            <p:nvPr/>
          </p:nvSpPr>
          <p:spPr>
            <a:xfrm>
              <a:off x="0" y="3157500"/>
              <a:ext cx="681355" cy="1314450"/>
            </a:xfrm>
            <a:custGeom>
              <a:avLst/>
              <a:gdLst/>
              <a:ahLst/>
              <a:cxnLst/>
              <a:rect l="l" t="t" r="r" b="b"/>
              <a:pathLst>
                <a:path w="681355" h="1314450">
                  <a:moveTo>
                    <a:pt x="48314" y="0"/>
                  </a:moveTo>
                  <a:lnTo>
                    <a:pt x="0" y="48313"/>
                  </a:lnTo>
                  <a:lnTo>
                    <a:pt x="0" y="1313909"/>
                  </a:lnTo>
                  <a:lnTo>
                    <a:pt x="681107" y="632802"/>
                  </a:lnTo>
                  <a:lnTo>
                    <a:pt x="48314"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13725" y="185156"/>
            <a:ext cx="3571876" cy="9648350"/>
            <a:chOff x="-26752" y="204379"/>
            <a:chExt cx="3953525" cy="10043341"/>
          </a:xfrm>
        </p:grpSpPr>
        <p:pic>
          <p:nvPicPr>
            <p:cNvPr id="9" name="object 9"/>
            <p:cNvPicPr/>
            <p:nvPr/>
          </p:nvPicPr>
          <p:blipFill>
            <a:blip r:embed="rId2" cstate="print"/>
            <a:stretch>
              <a:fillRect/>
            </a:stretch>
          </p:blipFill>
          <p:spPr>
            <a:xfrm>
              <a:off x="-11562" y="6584052"/>
              <a:ext cx="3296360" cy="3663668"/>
            </a:xfrm>
            <a:prstGeom prst="rect">
              <a:avLst/>
            </a:prstGeom>
          </p:spPr>
        </p:pic>
        <p:pic>
          <p:nvPicPr>
            <p:cNvPr id="10" name="object 10"/>
            <p:cNvPicPr/>
            <p:nvPr/>
          </p:nvPicPr>
          <p:blipFill>
            <a:blip r:embed="rId3" cstate="print"/>
            <a:stretch>
              <a:fillRect/>
            </a:stretch>
          </p:blipFill>
          <p:spPr>
            <a:xfrm>
              <a:off x="-26752" y="204379"/>
              <a:ext cx="3953525" cy="3932927"/>
            </a:xfrm>
            <a:prstGeom prst="rect">
              <a:avLst/>
            </a:prstGeom>
          </p:spPr>
        </p:pic>
      </p:grpSp>
      <p:sp>
        <p:nvSpPr>
          <p:cNvPr id="11" name="object 11"/>
          <p:cNvSpPr/>
          <p:nvPr/>
        </p:nvSpPr>
        <p:spPr>
          <a:xfrm>
            <a:off x="6707033" y="2025650"/>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2" name="TextBox 11">
            <a:extLst>
              <a:ext uri="{FF2B5EF4-FFF2-40B4-BE49-F238E27FC236}">
                <a16:creationId xmlns:a16="http://schemas.microsoft.com/office/drawing/2014/main" id="{2F0BF9E7-0C2D-0F68-F00E-121206D6E92C}"/>
              </a:ext>
            </a:extLst>
          </p:cNvPr>
          <p:cNvSpPr txBox="1"/>
          <p:nvPr/>
        </p:nvSpPr>
        <p:spPr>
          <a:xfrm>
            <a:off x="3740150" y="2476836"/>
            <a:ext cx="12956663" cy="6832640"/>
          </a:xfrm>
          <a:prstGeom prst="rect">
            <a:avLst/>
          </a:prstGeom>
          <a:noFill/>
        </p:spPr>
        <p:txBody>
          <a:bodyPr wrap="square">
            <a:sp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study conducted a comprehensive evaluation of various machine learning algorithms for the classification of ransomware families, utilizing a dataset comprising over 3,000 samples from six predominant families. Among the algorithms examined, the Random Forest (RF) model exhibited the highest accuracy, achieving an impressive 92.01%. Following closely behind were Decision Trees (DT) at 91.51% and Neural Networks (ANN) at 91.11%. This analysis underscores RF's effectiveness in accurately categorizing ransomware families based on behavioral characteristics.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Additionally, the study employed k-fold cross-validation to determine the optimal training and testing split. Results indicated that a 90:20 split, allocating 90% of the data for training and 20% for testing, yielded the highest accuracy across most models. This finding suggests the importance of data allocation in achieving optimal performance in classification tasks.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Looking ahead, the study proposes incorporating additional supervised classification algorithms to further enhance accuracy. By diversifying the range of algorithms used, researchers aim to improve precision and accuracy in identifying ransomware families, thereby bolstering cybersecurity defenses against such threats.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Overall, the research contributes valuable insights into ransomware behavior and classification techniques. By leveraging dynamic analysis and machine learning methodologies, the study advances our understanding of ransomware detection and mitigation strategies, paving the way for more robust cybersecurity frameworks in the future.</a:t>
            </a:r>
          </a:p>
          <a:p>
            <a:endParaRPr lang="en-IN" sz="18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83438CB-645C-4CA1-C70F-9F08C56ED2A7}"/>
              </a:ext>
            </a:extLst>
          </p:cNvPr>
          <p:cNvSpPr txBox="1"/>
          <p:nvPr/>
        </p:nvSpPr>
        <p:spPr>
          <a:xfrm>
            <a:off x="5111750" y="654051"/>
            <a:ext cx="11284974" cy="1015663"/>
          </a:xfrm>
          <a:prstGeom prst="rect">
            <a:avLst/>
          </a:prstGeom>
          <a:noFill/>
        </p:spPr>
        <p:txBody>
          <a:bodyPr wrap="square">
            <a:spAutoFit/>
          </a:bodyPr>
          <a:lstStyle/>
          <a:p>
            <a:r>
              <a:rPr lang="en-IN" sz="6000" b="1" dirty="0">
                <a:latin typeface="Times New Roman" panose="02020603050405020304" pitchFamily="18" charset="0"/>
                <a:cs typeface="Times New Roman" panose="02020603050405020304" pitchFamily="18" charset="0"/>
              </a:rPr>
              <a:t>RESULT ANALYSIS</a:t>
            </a:r>
          </a:p>
        </p:txBody>
      </p:sp>
    </p:spTree>
    <p:extLst>
      <p:ext uri="{BB962C8B-B14F-4D97-AF65-F5344CB8AC3E}">
        <p14:creationId xmlns:p14="http://schemas.microsoft.com/office/powerpoint/2010/main" val="2034065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48" y="12"/>
              <a:ext cx="7082790" cy="5093970"/>
            </a:xfrm>
            <a:custGeom>
              <a:avLst/>
              <a:gdLst/>
              <a:ahLst/>
              <a:cxnLst/>
              <a:rect l="l" t="t" r="r" b="b"/>
              <a:pathLst>
                <a:path w="7082790" h="5093970">
                  <a:moveTo>
                    <a:pt x="2938869" y="3168307"/>
                  </a:moveTo>
                  <a:lnTo>
                    <a:pt x="1738325" y="1965236"/>
                  </a:lnTo>
                  <a:lnTo>
                    <a:pt x="0" y="3703548"/>
                  </a:lnTo>
                  <a:lnTo>
                    <a:pt x="1200569" y="4906632"/>
                  </a:lnTo>
                  <a:lnTo>
                    <a:pt x="2938869" y="3168307"/>
                  </a:lnTo>
                  <a:close/>
                </a:path>
                <a:path w="7082790" h="5093970">
                  <a:moveTo>
                    <a:pt x="7082701" y="558749"/>
                  </a:moveTo>
                  <a:lnTo>
                    <a:pt x="6523952" y="0"/>
                  </a:lnTo>
                  <a:lnTo>
                    <a:pt x="3813949" y="0"/>
                  </a:lnTo>
                  <a:lnTo>
                    <a:pt x="1944712" y="1869198"/>
                  </a:lnTo>
                  <a:lnTo>
                    <a:pt x="5168989" y="5093411"/>
                  </a:lnTo>
                  <a:lnTo>
                    <a:pt x="7082701" y="3179661"/>
                  </a:lnTo>
                  <a:lnTo>
                    <a:pt x="7082701" y="558749"/>
                  </a:lnTo>
                  <a:close/>
                </a:path>
              </a:pathLst>
            </a:custGeom>
            <a:solidFill>
              <a:srgbClr val="70B1DA"/>
            </a:solidFill>
          </p:spPr>
          <p:txBody>
            <a:bodyPr wrap="square" lIns="0" tIns="0" rIns="0" bIns="0" rtlCol="0"/>
            <a:lstStyle/>
            <a:p>
              <a:endParaRPr/>
            </a:p>
          </p:txBody>
        </p:sp>
        <p:sp>
          <p:nvSpPr>
            <p:cNvPr id="4" name="object 4"/>
            <p:cNvSpPr/>
            <p:nvPr/>
          </p:nvSpPr>
          <p:spPr>
            <a:xfrm>
              <a:off x="10667504" y="1430007"/>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9" y="3474669"/>
              <a:ext cx="1753235" cy="1946275"/>
            </a:xfrm>
            <a:custGeom>
              <a:avLst/>
              <a:gdLst/>
              <a:ahLst/>
              <a:cxnLst/>
              <a:rect l="l" t="t" r="r" b="b"/>
              <a:pathLst>
                <a:path w="1753234" h="1946275">
                  <a:moveTo>
                    <a:pt x="1752992" y="0"/>
                  </a:moveTo>
                  <a:lnTo>
                    <a:pt x="0" y="1751456"/>
                  </a:lnTo>
                  <a:lnTo>
                    <a:pt x="194691" y="1946186"/>
                  </a:lnTo>
                  <a:lnTo>
                    <a:pt x="1752992" y="386511"/>
                  </a:lnTo>
                  <a:lnTo>
                    <a:pt x="1752992"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6"/>
              <a:ext cx="4617085" cy="3485515"/>
            </a:xfrm>
            <a:custGeom>
              <a:avLst/>
              <a:gdLst/>
              <a:ahLst/>
              <a:cxnLst/>
              <a:rect l="l" t="t" r="r" b="b"/>
              <a:pathLst>
                <a:path w="4617085" h="3485515">
                  <a:moveTo>
                    <a:pt x="1392351" y="0"/>
                  </a:moveTo>
                  <a:lnTo>
                    <a:pt x="0" y="1391813"/>
                  </a:lnTo>
                  <a:lnTo>
                    <a:pt x="0" y="3485132"/>
                  </a:lnTo>
                  <a:lnTo>
                    <a:pt x="4354500" y="3485132"/>
                  </a:lnTo>
                  <a:lnTo>
                    <a:pt x="4616551" y="3222979"/>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p:nvPr/>
        </p:nvSpPr>
        <p:spPr>
          <a:xfrm>
            <a:off x="3585072" y="1720850"/>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10" name="object 10"/>
          <p:cNvPicPr/>
          <p:nvPr/>
        </p:nvPicPr>
        <p:blipFill>
          <a:blip r:embed="rId2" cstate="print"/>
          <a:stretch>
            <a:fillRect/>
          </a:stretch>
        </p:blipFill>
        <p:spPr>
          <a:xfrm>
            <a:off x="11092751" y="3321647"/>
            <a:ext cx="6372161" cy="6372132"/>
          </a:xfrm>
          <a:prstGeom prst="rect">
            <a:avLst/>
          </a:prstGeom>
        </p:spPr>
      </p:pic>
      <p:sp>
        <p:nvSpPr>
          <p:cNvPr id="14" name="TextBox 13">
            <a:extLst>
              <a:ext uri="{FF2B5EF4-FFF2-40B4-BE49-F238E27FC236}">
                <a16:creationId xmlns:a16="http://schemas.microsoft.com/office/drawing/2014/main" id="{C9F35DC3-C7C2-8F05-63DF-48AE27FF5A1F}"/>
              </a:ext>
            </a:extLst>
          </p:cNvPr>
          <p:cNvSpPr txBox="1"/>
          <p:nvPr/>
        </p:nvSpPr>
        <p:spPr>
          <a:xfrm>
            <a:off x="3098719" y="595213"/>
            <a:ext cx="10141989" cy="1015663"/>
          </a:xfrm>
          <a:prstGeom prst="rect">
            <a:avLst/>
          </a:prstGeom>
          <a:noFill/>
        </p:spPr>
        <p:txBody>
          <a:bodyPr wrap="square">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18" name="TextBox 17">
            <a:extLst>
              <a:ext uri="{FF2B5EF4-FFF2-40B4-BE49-F238E27FC236}">
                <a16:creationId xmlns:a16="http://schemas.microsoft.com/office/drawing/2014/main" id="{6D08E49C-9CA3-3339-4D63-F0736C822140}"/>
              </a:ext>
            </a:extLst>
          </p:cNvPr>
          <p:cNvSpPr txBox="1"/>
          <p:nvPr/>
        </p:nvSpPr>
        <p:spPr>
          <a:xfrm>
            <a:off x="3098718" y="2385022"/>
            <a:ext cx="7568569" cy="5016758"/>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conclusion, our study demonstrates the effectiveness of utilizing machine learning algorithms, particularly Random Forest, Decision Trees, and Neural Networks, in classifying ransomware families based on behavioral characteristics.</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With an accuracy rate of 92.01%, Random Forest emerged as the top-performing algorithm among the ones tested. K-fold cross-validation revealed that a 90:20 training and testing split yielded optimal accuracy across most models.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Moving forward, incorporating additional supervised classification algorithms could further enhance precision and accuracy in ransomware classification</a:t>
            </a:r>
          </a:p>
          <a:p>
            <a:r>
              <a:rPr lang="en-US" sz="2000" dirty="0">
                <a:latin typeface="Times New Roman" panose="02020603050405020304" pitchFamily="18" charset="0"/>
                <a:cs typeface="Times New Roman" panose="02020603050405020304" pitchFamily="18" charset="0"/>
              </a:rPr>
              <a:t>.Overall, our research provides valuable insights into ransomware detection and underscores the importance of dynamic analysis in monitoring ransomware behavior in real-time.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7862" y="1799120"/>
            <a:ext cx="6071870" cy="2014220"/>
          </a:xfrm>
          <a:prstGeom prst="rect">
            <a:avLst/>
          </a:prstGeom>
        </p:spPr>
        <p:txBody>
          <a:bodyPr vert="horz" wrap="square" lIns="0" tIns="12700" rIns="0" bIns="0" rtlCol="0">
            <a:spAutoFit/>
          </a:bodyPr>
          <a:lstStyle/>
          <a:p>
            <a:pPr marL="12700">
              <a:lnSpc>
                <a:spcPct val="100000"/>
              </a:lnSpc>
              <a:spcBef>
                <a:spcPts val="100"/>
              </a:spcBef>
            </a:pPr>
            <a:r>
              <a:rPr sz="13050" spc="405" dirty="0">
                <a:latin typeface="Cambria"/>
                <a:cs typeface="Cambria"/>
              </a:rPr>
              <a:t>Thanks!</a:t>
            </a:r>
            <a:endParaRPr sz="13050">
              <a:latin typeface="Cambria"/>
              <a:cs typeface="Cambria"/>
            </a:endParaRPr>
          </a:p>
        </p:txBody>
      </p:sp>
      <p:sp>
        <p:nvSpPr>
          <p:cNvPr id="3" name="object 3"/>
          <p:cNvSpPr txBox="1"/>
          <p:nvPr/>
        </p:nvSpPr>
        <p:spPr>
          <a:xfrm>
            <a:off x="2738841" y="4456239"/>
            <a:ext cx="5106035" cy="1492250"/>
          </a:xfrm>
          <a:prstGeom prst="rect">
            <a:avLst/>
          </a:prstGeom>
        </p:spPr>
        <p:txBody>
          <a:bodyPr vert="horz" wrap="square" lIns="0" tIns="146050" rIns="0" bIns="0" rtlCol="0">
            <a:spAutoFit/>
          </a:bodyPr>
          <a:lstStyle/>
          <a:p>
            <a:pPr marL="904875" marR="5080" indent="-892810">
              <a:lnSpc>
                <a:spcPts val="5250"/>
              </a:lnSpc>
              <a:spcBef>
                <a:spcPts val="1150"/>
              </a:spcBef>
            </a:pPr>
            <a:r>
              <a:rPr sz="5250" spc="520" dirty="0">
                <a:latin typeface="Cambria"/>
                <a:cs typeface="Cambria"/>
              </a:rPr>
              <a:t>Do</a:t>
            </a:r>
            <a:r>
              <a:rPr sz="5250" spc="20" dirty="0">
                <a:latin typeface="Cambria"/>
                <a:cs typeface="Cambria"/>
              </a:rPr>
              <a:t> </a:t>
            </a:r>
            <a:r>
              <a:rPr sz="5250" spc="204" dirty="0">
                <a:latin typeface="Cambria"/>
                <a:cs typeface="Cambria"/>
              </a:rPr>
              <a:t>you</a:t>
            </a:r>
            <a:r>
              <a:rPr sz="5250" spc="160" dirty="0">
                <a:latin typeface="Cambria"/>
                <a:cs typeface="Cambria"/>
              </a:rPr>
              <a:t> </a:t>
            </a:r>
            <a:r>
              <a:rPr sz="5250" spc="135" dirty="0">
                <a:latin typeface="Cambria"/>
                <a:cs typeface="Cambria"/>
              </a:rPr>
              <a:t>have</a:t>
            </a:r>
            <a:r>
              <a:rPr sz="5250" spc="155" dirty="0">
                <a:latin typeface="Cambria"/>
                <a:cs typeface="Cambria"/>
              </a:rPr>
              <a:t> </a:t>
            </a:r>
            <a:r>
              <a:rPr sz="5250" spc="165" dirty="0">
                <a:latin typeface="Cambria"/>
                <a:cs typeface="Cambria"/>
              </a:rPr>
              <a:t>any </a:t>
            </a:r>
            <a:r>
              <a:rPr sz="5250" spc="-1140" dirty="0">
                <a:latin typeface="Cambria"/>
                <a:cs typeface="Cambria"/>
              </a:rPr>
              <a:t> </a:t>
            </a:r>
            <a:r>
              <a:rPr sz="5250" spc="190" dirty="0">
                <a:latin typeface="Cambria"/>
                <a:cs typeface="Cambria"/>
              </a:rPr>
              <a:t>questions?</a:t>
            </a:r>
            <a:endParaRPr sz="5250">
              <a:latin typeface="Cambria"/>
              <a:cs typeface="Cambria"/>
            </a:endParaRPr>
          </a:p>
        </p:txBody>
      </p:sp>
      <p:sp>
        <p:nvSpPr>
          <p:cNvPr id="4" name="object 4"/>
          <p:cNvSpPr/>
          <p:nvPr/>
        </p:nvSpPr>
        <p:spPr>
          <a:xfrm>
            <a:off x="2287523" y="4336212"/>
            <a:ext cx="6029325" cy="95250"/>
          </a:xfrm>
          <a:custGeom>
            <a:avLst/>
            <a:gdLst/>
            <a:ahLst/>
            <a:cxnLst/>
            <a:rect l="l" t="t" r="r" b="b"/>
            <a:pathLst>
              <a:path w="6029325" h="95250">
                <a:moveTo>
                  <a:pt x="6029325" y="0"/>
                </a:moveTo>
                <a:lnTo>
                  <a:pt x="0" y="0"/>
                </a:lnTo>
                <a:lnTo>
                  <a:pt x="0" y="95250"/>
                </a:lnTo>
                <a:lnTo>
                  <a:pt x="6029325" y="95250"/>
                </a:lnTo>
                <a:lnTo>
                  <a:pt x="6029325" y="0"/>
                </a:lnTo>
                <a:close/>
              </a:path>
            </a:pathLst>
          </a:custGeom>
          <a:solidFill>
            <a:srgbClr val="70B1DA"/>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934945" y="5904725"/>
            <a:ext cx="2353310" cy="3476625"/>
          </a:xfrm>
          <a:custGeom>
            <a:avLst/>
            <a:gdLst/>
            <a:ahLst/>
            <a:cxnLst/>
            <a:rect l="l" t="t" r="r" b="b"/>
            <a:pathLst>
              <a:path w="2353309" h="3476625">
                <a:moveTo>
                  <a:pt x="1738376" y="0"/>
                </a:moveTo>
                <a:lnTo>
                  <a:pt x="0" y="1738312"/>
                </a:lnTo>
                <a:lnTo>
                  <a:pt x="1738376" y="3476618"/>
                </a:lnTo>
                <a:lnTo>
                  <a:pt x="2353029" y="2861945"/>
                </a:lnTo>
                <a:lnTo>
                  <a:pt x="2353029" y="614675"/>
                </a:lnTo>
                <a:lnTo>
                  <a:pt x="1738376" y="0"/>
                </a:lnTo>
                <a:close/>
              </a:path>
            </a:pathLst>
          </a:custGeom>
          <a:solidFill>
            <a:srgbClr val="484C68"/>
          </a:solidFill>
        </p:spPr>
        <p:txBody>
          <a:bodyPr wrap="square" lIns="0" tIns="0" rIns="0" bIns="0" rtlCol="0"/>
          <a:lstStyle/>
          <a:p>
            <a:endParaRPr/>
          </a:p>
        </p:txBody>
      </p:sp>
      <p:sp>
        <p:nvSpPr>
          <p:cNvPr id="7" name="object 7"/>
          <p:cNvSpPr/>
          <p:nvPr/>
        </p:nvSpPr>
        <p:spPr>
          <a:xfrm>
            <a:off x="0" y="0"/>
            <a:ext cx="2344420" cy="2506345"/>
          </a:xfrm>
          <a:custGeom>
            <a:avLst/>
            <a:gdLst/>
            <a:ahLst/>
            <a:cxnLst/>
            <a:rect l="l" t="t" r="r" b="b"/>
            <a:pathLst>
              <a:path w="2344420" h="2506345">
                <a:moveTo>
                  <a:pt x="1909361" y="0"/>
                </a:moveTo>
                <a:lnTo>
                  <a:pt x="0" y="0"/>
                </a:lnTo>
                <a:lnTo>
                  <a:pt x="0" y="2234838"/>
                </a:lnTo>
                <a:lnTo>
                  <a:pt x="271011" y="2506014"/>
                </a:lnTo>
                <a:lnTo>
                  <a:pt x="2343949" y="434326"/>
                </a:lnTo>
                <a:lnTo>
                  <a:pt x="1909361" y="0"/>
                </a:lnTo>
                <a:close/>
              </a:path>
            </a:pathLst>
          </a:custGeom>
          <a:solidFill>
            <a:srgbClr val="70B1DA"/>
          </a:solidFill>
        </p:spPr>
        <p:txBody>
          <a:bodyPr wrap="square" lIns="0" tIns="0" rIns="0" bIns="0" rtlCol="0"/>
          <a:lstStyle/>
          <a:p>
            <a:endParaRPr/>
          </a:p>
        </p:txBody>
      </p:sp>
      <p:pic>
        <p:nvPicPr>
          <p:cNvPr id="11" name="object 11"/>
          <p:cNvPicPr/>
          <p:nvPr/>
        </p:nvPicPr>
        <p:blipFill>
          <a:blip r:embed="rId2" cstate="print"/>
          <a:stretch>
            <a:fillRect/>
          </a:stretch>
        </p:blipFill>
        <p:spPr>
          <a:xfrm>
            <a:off x="11807562" y="-50524"/>
            <a:ext cx="6386537" cy="7337501"/>
          </a:xfrm>
          <a:prstGeom prst="rect">
            <a:avLst/>
          </a:prstGeom>
        </p:spPr>
      </p:pic>
      <p:sp>
        <p:nvSpPr>
          <p:cNvPr id="38" name="TextBox 37">
            <a:extLst>
              <a:ext uri="{FF2B5EF4-FFF2-40B4-BE49-F238E27FC236}">
                <a16:creationId xmlns:a16="http://schemas.microsoft.com/office/drawing/2014/main" id="{DFAADFBE-D3E7-EF97-FEE1-107934FF2EF8}"/>
              </a:ext>
            </a:extLst>
          </p:cNvPr>
          <p:cNvSpPr txBox="1"/>
          <p:nvPr/>
        </p:nvSpPr>
        <p:spPr>
          <a:xfrm>
            <a:off x="368188" y="9351991"/>
            <a:ext cx="10833936" cy="707886"/>
          </a:xfrm>
          <a:prstGeom prst="rect">
            <a:avLst/>
          </a:prstGeom>
          <a:noFill/>
        </p:spPr>
        <p:txBody>
          <a:bodyPr wrap="square">
            <a:spAutoFit/>
          </a:bodyPr>
          <a:lstStyle/>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Guided By : Prof. </a:t>
            </a:r>
            <a:r>
              <a:rPr lang="en-US" sz="2000" b="1" dirty="0" err="1">
                <a:latin typeface="Times New Roman" panose="02020603050405020304" pitchFamily="18" charset="0"/>
                <a:cs typeface="Times New Roman" panose="02020603050405020304" pitchFamily="18" charset="0"/>
              </a:rPr>
              <a:t>Shivarkar</a:t>
            </a:r>
            <a:r>
              <a:rPr lang="en-US" sz="2000" b="1" dirty="0">
                <a:latin typeface="Times New Roman" panose="02020603050405020304" pitchFamily="18" charset="0"/>
                <a:cs typeface="Times New Roman" panose="02020603050405020304" pitchFamily="18" charset="0"/>
              </a:rPr>
              <a:t>  S.A</a:t>
            </a:r>
            <a:endParaRPr lang="en-IN" sz="20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7BC1CD23-591C-2496-3895-963B4D396242}"/>
              </a:ext>
            </a:extLst>
          </p:cNvPr>
          <p:cNvSpPr txBox="1"/>
          <p:nvPr/>
        </p:nvSpPr>
        <p:spPr>
          <a:xfrm>
            <a:off x="2749550" y="239823"/>
            <a:ext cx="13304170" cy="1015663"/>
          </a:xfrm>
          <a:prstGeom prst="rect">
            <a:avLst/>
          </a:prstGeom>
          <a:noFill/>
        </p:spPr>
        <p:txBody>
          <a:bodyPr wrap="square">
            <a:spAutoFit/>
          </a:bodyPr>
          <a:lstStyle/>
          <a:p>
            <a:r>
              <a:rPr lang="en-IN" sz="6000" dirty="0">
                <a:latin typeface="Times New Roman" panose="02020603050405020304" pitchFamily="18" charset="0"/>
                <a:cs typeface="Times New Roman" panose="02020603050405020304" pitchFamily="18" charset="0"/>
              </a:rPr>
              <a:t>TABLE OF CONTENTS</a:t>
            </a:r>
          </a:p>
        </p:txBody>
      </p:sp>
      <p:sp>
        <p:nvSpPr>
          <p:cNvPr id="21" name="object 8">
            <a:extLst>
              <a:ext uri="{FF2B5EF4-FFF2-40B4-BE49-F238E27FC236}">
                <a16:creationId xmlns:a16="http://schemas.microsoft.com/office/drawing/2014/main" id="{14A73579-5DD5-1B33-7958-822ABD71CBB1}"/>
              </a:ext>
            </a:extLst>
          </p:cNvPr>
          <p:cNvSpPr/>
          <p:nvPr/>
        </p:nvSpPr>
        <p:spPr>
          <a:xfrm>
            <a:off x="4349750" y="1226338"/>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pic>
        <p:nvPicPr>
          <p:cNvPr id="27" name="Picture 26" descr="A white rectangular box with black text&#10;&#10;Description automatically generated">
            <a:extLst>
              <a:ext uri="{FF2B5EF4-FFF2-40B4-BE49-F238E27FC236}">
                <a16:creationId xmlns:a16="http://schemas.microsoft.com/office/drawing/2014/main" id="{39BB2C6F-5380-F013-3D6B-814A4CAF9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0" y="2289414"/>
            <a:ext cx="11430000" cy="5877819"/>
          </a:xfrm>
          <a:prstGeom prst="rect">
            <a:avLst/>
          </a:prstGeom>
        </p:spPr>
      </p:pic>
    </p:spTree>
    <p:extLst>
      <p:ext uri="{BB962C8B-B14F-4D97-AF65-F5344CB8AC3E}">
        <p14:creationId xmlns:p14="http://schemas.microsoft.com/office/powerpoint/2010/main" val="4274005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5550" y="0"/>
            <a:ext cx="5867400" cy="5852617"/>
          </a:xfrm>
          <a:prstGeom prst="rect">
            <a:avLst/>
          </a:prstGeom>
        </p:spPr>
      </p:pic>
      <p:sp>
        <p:nvSpPr>
          <p:cNvPr id="3" name="object 3"/>
          <p:cNvSpPr txBox="1">
            <a:spLocks noGrp="1"/>
          </p:cNvSpPr>
          <p:nvPr>
            <p:ph type="title"/>
          </p:nvPr>
        </p:nvSpPr>
        <p:spPr>
          <a:xfrm>
            <a:off x="8235950" y="288507"/>
            <a:ext cx="7391399" cy="936154"/>
          </a:xfrm>
          <a:prstGeom prst="rect">
            <a:avLst/>
          </a:prstGeom>
        </p:spPr>
        <p:txBody>
          <a:bodyPr vert="horz" wrap="square" lIns="0" tIns="12700" rIns="0" bIns="0" rtlCol="0">
            <a:spAutoFit/>
          </a:bodyPr>
          <a:lstStyle/>
          <a:p>
            <a:pPr marL="12700">
              <a:lnSpc>
                <a:spcPct val="100000"/>
              </a:lnSpc>
              <a:spcBef>
                <a:spcPts val="100"/>
              </a:spcBef>
            </a:pPr>
            <a:r>
              <a:rPr lang="en-IN" sz="6000" b="1" dirty="0">
                <a:latin typeface="Times New Roman" panose="02020603050405020304" pitchFamily="18" charset="0"/>
                <a:cs typeface="Times New Roman" panose="02020603050405020304" pitchFamily="18" charset="0"/>
              </a:rPr>
              <a:t>INTRODUCTION</a:t>
            </a:r>
          </a:p>
        </p:txBody>
      </p:sp>
      <p:sp>
        <p:nvSpPr>
          <p:cNvPr id="8" name="object 8"/>
          <p:cNvSpPr/>
          <p:nvPr/>
        </p:nvSpPr>
        <p:spPr>
          <a:xfrm>
            <a:off x="8693150" y="1492250"/>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2" name="TextBox 11">
            <a:extLst>
              <a:ext uri="{FF2B5EF4-FFF2-40B4-BE49-F238E27FC236}">
                <a16:creationId xmlns:a16="http://schemas.microsoft.com/office/drawing/2014/main" id="{1F792E81-E334-A918-DA75-6F73442A0822}"/>
              </a:ext>
            </a:extLst>
          </p:cNvPr>
          <p:cNvSpPr txBox="1"/>
          <p:nvPr/>
        </p:nvSpPr>
        <p:spPr>
          <a:xfrm>
            <a:off x="7321550" y="2217584"/>
            <a:ext cx="10591801" cy="6555641"/>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Ransomware is a nasty computer program that locks up your important files and demands money (usually in cryptocurrency) for you to get them back. It's like a digital kidnapper for your data.</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Imagine someone sneaking into your computer, grabbing all your important documents, photos, and spreadsheets, and then locking them away with a secret code. That's what ransomware does. It uses fancy encryption techniques to make your stuff unreadable unless you pay up.</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Ransomware often sneaks into your computer through sneaky emails or other tricks. Once it's in, it starts hunting down all the stuff you care about—like your essays, family photos, or work projects—and locks them up tight.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are two main types of ransomware: crypto ransomware and locker ransomware. Crypto ransomware goes after your files, while locker ransomware locks you out of your whole computer. They're both bad news.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Some of the most notorious ransomware gangs include names like </a:t>
            </a:r>
            <a:r>
              <a:rPr lang="en-US" sz="2000" dirty="0" err="1">
                <a:latin typeface="Times New Roman" panose="02020603050405020304" pitchFamily="18" charset="0"/>
                <a:cs typeface="Times New Roman" panose="02020603050405020304" pitchFamily="18" charset="0"/>
              </a:rPr>
              <a:t>Cryptowall</a:t>
            </a:r>
            <a:r>
              <a:rPr lang="en-US" sz="2000" dirty="0">
                <a:latin typeface="Times New Roman" panose="02020603050405020304" pitchFamily="18" charset="0"/>
                <a:cs typeface="Times New Roman" panose="02020603050405020304" pitchFamily="18" charset="0"/>
              </a:rPr>
              <a:t>, Locky, and WannaCry. They've caused a lot of trouble for all sorts of people and organizations, from big companies to regular folks like you and me.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 it's important to be careful online and keep your computer protected with good security measures to avoid falling victim to these digital bullies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216150" cy="2041431"/>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12753" y="205"/>
            <a:ext cx="5305732" cy="10309327"/>
            <a:chOff x="523234" y="200120"/>
            <a:chExt cx="6247304" cy="10309327"/>
          </a:xfrm>
        </p:grpSpPr>
        <p:sp>
          <p:nvSpPr>
            <p:cNvPr id="4" name="object 4"/>
            <p:cNvSpPr/>
            <p:nvPr/>
          </p:nvSpPr>
          <p:spPr>
            <a:xfrm>
              <a:off x="1683841" y="7877894"/>
              <a:ext cx="4646406" cy="2631553"/>
            </a:xfrm>
            <a:custGeom>
              <a:avLst/>
              <a:gdLst/>
              <a:ahLst/>
              <a:cxnLst/>
              <a:rect l="l" t="t" r="r" b="b"/>
              <a:pathLst>
                <a:path w="6448425" h="3922395">
                  <a:moveTo>
                    <a:pt x="3225462" y="0"/>
                  </a:moveTo>
                  <a:lnTo>
                    <a:pt x="0" y="3224207"/>
                  </a:lnTo>
                  <a:lnTo>
                    <a:pt x="698124" y="3922062"/>
                  </a:lnTo>
                  <a:lnTo>
                    <a:pt x="5750845" y="3922062"/>
                  </a:lnTo>
                  <a:lnTo>
                    <a:pt x="6448424" y="3224201"/>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523234" y="3853340"/>
              <a:ext cx="3148048" cy="6448425"/>
            </a:xfrm>
            <a:custGeom>
              <a:avLst/>
              <a:gdLst/>
              <a:ahLst/>
              <a:cxnLst/>
              <a:rect l="l" t="t" r="r" b="b"/>
              <a:pathLst>
                <a:path w="4050029" h="6448425">
                  <a:moveTo>
                    <a:pt x="825813" y="0"/>
                  </a:moveTo>
                  <a:lnTo>
                    <a:pt x="0" y="826135"/>
                  </a:lnTo>
                  <a:lnTo>
                    <a:pt x="0" y="5622928"/>
                  </a:lnTo>
                  <a:lnTo>
                    <a:pt x="825817" y="6448424"/>
                  </a:lnTo>
                  <a:lnTo>
                    <a:pt x="4050029" y="3225465"/>
                  </a:lnTo>
                  <a:lnTo>
                    <a:pt x="825813" y="0"/>
                  </a:lnTo>
                  <a:close/>
                </a:path>
              </a:pathLst>
            </a:custGeom>
            <a:solidFill>
              <a:srgbClr val="70B1DA"/>
            </a:solidFill>
          </p:spPr>
          <p:txBody>
            <a:bodyPr wrap="square" lIns="0" tIns="0" rIns="0" bIns="0" rtlCol="0"/>
            <a:lstStyle/>
            <a:p>
              <a:endParaRPr/>
            </a:p>
          </p:txBody>
        </p:sp>
        <p:pic>
          <p:nvPicPr>
            <p:cNvPr id="6" name="object 6"/>
            <p:cNvPicPr/>
            <p:nvPr/>
          </p:nvPicPr>
          <p:blipFill>
            <a:blip r:embed="rId2" cstate="print"/>
            <a:stretch>
              <a:fillRect/>
            </a:stretch>
          </p:blipFill>
          <p:spPr>
            <a:xfrm>
              <a:off x="1137183" y="200120"/>
              <a:ext cx="5633355" cy="6075612"/>
            </a:xfrm>
            <a:prstGeom prst="rect">
              <a:avLst/>
            </a:prstGeom>
          </p:spPr>
        </p:pic>
      </p:grpSp>
      <p:pic>
        <p:nvPicPr>
          <p:cNvPr id="9" name="Picture 8" descr="A diagram of a software process&#10;&#10;Description automatically generated">
            <a:extLst>
              <a:ext uri="{FF2B5EF4-FFF2-40B4-BE49-F238E27FC236}">
                <a16:creationId xmlns:a16="http://schemas.microsoft.com/office/drawing/2014/main" id="{7B6400B9-3C79-B5F9-3F8D-75CFC3E9C600}"/>
              </a:ext>
            </a:extLst>
          </p:cNvPr>
          <p:cNvPicPr>
            <a:picLocks noChangeAspect="1"/>
          </p:cNvPicPr>
          <p:nvPr/>
        </p:nvPicPr>
        <p:blipFill rotWithShape="1">
          <a:blip r:embed="rId3">
            <a:extLst>
              <a:ext uri="{28A0092B-C50C-407E-A947-70E740481C1C}">
                <a14:useLocalDpi xmlns:a14="http://schemas.microsoft.com/office/drawing/2010/main" val="0"/>
              </a:ext>
            </a:extLst>
          </a:blip>
          <a:srcRect l="3233" t="5430" r="13202"/>
          <a:stretch/>
        </p:blipFill>
        <p:spPr>
          <a:xfrm>
            <a:off x="5843911" y="928371"/>
            <a:ext cx="10053468" cy="8987960"/>
          </a:xfrm>
          <a:prstGeom prst="rect">
            <a:avLst/>
          </a:prstGeom>
          <a:ln>
            <a:solidFill>
              <a:schemeClr val="tx1"/>
            </a:solidFill>
          </a:ln>
        </p:spPr>
      </p:pic>
      <p:sp>
        <p:nvSpPr>
          <p:cNvPr id="11" name="object 8">
            <a:extLst>
              <a:ext uri="{FF2B5EF4-FFF2-40B4-BE49-F238E27FC236}">
                <a16:creationId xmlns:a16="http://schemas.microsoft.com/office/drawing/2014/main" id="{B7724AB4-494C-6B5C-045F-1F9AD10E68D0}"/>
              </a:ext>
            </a:extLst>
          </p:cNvPr>
          <p:cNvSpPr/>
          <p:nvPr/>
        </p:nvSpPr>
        <p:spPr>
          <a:xfrm>
            <a:off x="4892675" y="669569"/>
            <a:ext cx="3571875" cy="45719"/>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3" name="TextBox 12">
            <a:extLst>
              <a:ext uri="{FF2B5EF4-FFF2-40B4-BE49-F238E27FC236}">
                <a16:creationId xmlns:a16="http://schemas.microsoft.com/office/drawing/2014/main" id="{AAFE2B3B-C019-72D9-366C-25B6F44F8C02}"/>
              </a:ext>
            </a:extLst>
          </p:cNvPr>
          <p:cNvSpPr txBox="1"/>
          <p:nvPr/>
        </p:nvSpPr>
        <p:spPr>
          <a:xfrm>
            <a:off x="1024452" y="-96286"/>
            <a:ext cx="13368336" cy="715083"/>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                       S</a:t>
            </a:r>
            <a:r>
              <a:rPr lang="en-IN" sz="4000" b="1" dirty="0">
                <a:latin typeface="Times New Roman" panose="02020603050405020304" pitchFamily="18" charset="0"/>
                <a:cs typeface="Times New Roman" panose="02020603050405020304" pitchFamily="18" charset="0"/>
              </a:rPr>
              <a:t>YSTEM ARCHITECTURE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640783" y="0"/>
            <a:ext cx="5647690" cy="5734685"/>
            <a:chOff x="12640783" y="0"/>
            <a:chExt cx="5647690" cy="5734685"/>
          </a:xfrm>
        </p:grpSpPr>
        <p:sp>
          <p:nvSpPr>
            <p:cNvPr id="3"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a:p>
          </p:txBody>
        </p:sp>
      </p:grpSp>
      <p:sp>
        <p:nvSpPr>
          <p:cNvPr id="5" name="object 5"/>
          <p:cNvSpPr/>
          <p:nvPr/>
        </p:nvSpPr>
        <p:spPr>
          <a:xfrm>
            <a:off x="15062454" y="6675004"/>
            <a:ext cx="3225800" cy="3612515"/>
          </a:xfrm>
          <a:custGeom>
            <a:avLst/>
            <a:gdLst/>
            <a:ahLst/>
            <a:cxnLst/>
            <a:rect l="l" t="t" r="r" b="b"/>
            <a:pathLst>
              <a:path w="3225800" h="3612515">
                <a:moveTo>
                  <a:pt x="3224287" y="0"/>
                </a:moveTo>
                <a:lnTo>
                  <a:pt x="0" y="3225457"/>
                </a:lnTo>
                <a:lnTo>
                  <a:pt x="386694" y="3611994"/>
                </a:lnTo>
                <a:lnTo>
                  <a:pt x="3225506" y="3611994"/>
                </a:lnTo>
                <a:lnTo>
                  <a:pt x="3225506" y="1219"/>
                </a:lnTo>
                <a:lnTo>
                  <a:pt x="3224287" y="0"/>
                </a:lnTo>
                <a:close/>
              </a:path>
            </a:pathLst>
          </a:custGeom>
          <a:solidFill>
            <a:srgbClr val="70B1DA"/>
          </a:solidFill>
        </p:spPr>
        <p:txBody>
          <a:bodyPr wrap="square" lIns="0" tIns="0" rIns="0" bIns="0" rtlCol="0"/>
          <a:lstStyle/>
          <a:p>
            <a:endParaRPr/>
          </a:p>
        </p:txBody>
      </p:sp>
      <p:grpSp>
        <p:nvGrpSpPr>
          <p:cNvPr id="6" name="object 6"/>
          <p:cNvGrpSpPr/>
          <p:nvPr/>
        </p:nvGrpSpPr>
        <p:grpSpPr>
          <a:xfrm>
            <a:off x="11605463" y="815687"/>
            <a:ext cx="6682740" cy="8823325"/>
            <a:chOff x="11605463" y="815687"/>
            <a:chExt cx="6682740" cy="8823325"/>
          </a:xfrm>
        </p:grpSpPr>
        <p:sp>
          <p:nvSpPr>
            <p:cNvPr id="7" name="object 7"/>
            <p:cNvSpPr/>
            <p:nvPr/>
          </p:nvSpPr>
          <p:spPr>
            <a:xfrm>
              <a:off x="15857474" y="815687"/>
              <a:ext cx="2430780" cy="2623185"/>
            </a:xfrm>
            <a:custGeom>
              <a:avLst/>
              <a:gdLst/>
              <a:ahLst/>
              <a:cxnLst/>
              <a:rect l="l" t="t" r="r" b="b"/>
              <a:pathLst>
                <a:path w="2430780" h="2623185">
                  <a:moveTo>
                    <a:pt x="2430499" y="0"/>
                  </a:moveTo>
                  <a:lnTo>
                    <a:pt x="0" y="2430433"/>
                  </a:lnTo>
                  <a:lnTo>
                    <a:pt x="194818" y="2622660"/>
                  </a:lnTo>
                  <a:lnTo>
                    <a:pt x="2430499" y="386907"/>
                  </a:lnTo>
                  <a:lnTo>
                    <a:pt x="2430499" y="0"/>
                  </a:lnTo>
                  <a:close/>
                </a:path>
              </a:pathLst>
            </a:custGeom>
            <a:solidFill>
              <a:srgbClr val="70B1DA"/>
            </a:solidFill>
          </p:spPr>
          <p:txBody>
            <a:bodyPr wrap="square" lIns="0" tIns="0" rIns="0" bIns="0" rtlCol="0"/>
            <a:lstStyle/>
            <a:p>
              <a:endParaRPr/>
            </a:p>
          </p:txBody>
        </p:sp>
        <p:pic>
          <p:nvPicPr>
            <p:cNvPr id="8" name="object 8"/>
            <p:cNvPicPr/>
            <p:nvPr/>
          </p:nvPicPr>
          <p:blipFill>
            <a:blip r:embed="rId3" cstate="print"/>
            <a:stretch>
              <a:fillRect/>
            </a:stretch>
          </p:blipFill>
          <p:spPr>
            <a:xfrm>
              <a:off x="11605463" y="3266262"/>
              <a:ext cx="6372148" cy="6372123"/>
            </a:xfrm>
            <a:prstGeom prst="rect">
              <a:avLst/>
            </a:prstGeom>
          </p:spPr>
        </p:pic>
      </p:grpSp>
      <p:sp>
        <p:nvSpPr>
          <p:cNvPr id="9" name="object 9"/>
          <p:cNvSpPr/>
          <p:nvPr/>
        </p:nvSpPr>
        <p:spPr>
          <a:xfrm>
            <a:off x="2825750" y="1644650"/>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sp>
        <p:nvSpPr>
          <p:cNvPr id="14" name="TextBox 13">
            <a:extLst>
              <a:ext uri="{FF2B5EF4-FFF2-40B4-BE49-F238E27FC236}">
                <a16:creationId xmlns:a16="http://schemas.microsoft.com/office/drawing/2014/main" id="{331C208C-F2AD-7661-FC10-08AE64FCE28A}"/>
              </a:ext>
            </a:extLst>
          </p:cNvPr>
          <p:cNvSpPr txBox="1"/>
          <p:nvPr/>
        </p:nvSpPr>
        <p:spPr>
          <a:xfrm>
            <a:off x="844550" y="468056"/>
            <a:ext cx="10904254" cy="1015663"/>
          </a:xfrm>
          <a:prstGeom prst="rect">
            <a:avLst/>
          </a:prstGeom>
          <a:noFill/>
        </p:spPr>
        <p:txBody>
          <a:bodyPr wrap="square">
            <a:spAutoFit/>
          </a:bodyPr>
          <a:lstStyle/>
          <a:p>
            <a:r>
              <a:rPr lang="en-IN" sz="6000" b="1" dirty="0">
                <a:latin typeface="Times New Roman" panose="02020603050405020304" pitchFamily="18" charset="0"/>
                <a:cs typeface="Times New Roman" panose="02020603050405020304" pitchFamily="18" charset="0"/>
              </a:rPr>
              <a:t>DATASET EXPLAINED</a:t>
            </a:r>
          </a:p>
        </p:txBody>
      </p:sp>
      <p:sp>
        <p:nvSpPr>
          <p:cNvPr id="18" name="TextBox 17">
            <a:extLst>
              <a:ext uri="{FF2B5EF4-FFF2-40B4-BE49-F238E27FC236}">
                <a16:creationId xmlns:a16="http://schemas.microsoft.com/office/drawing/2014/main" id="{0DB3C6F3-CE61-797B-2DE1-535E5C39807D}"/>
              </a:ext>
            </a:extLst>
          </p:cNvPr>
          <p:cNvSpPr txBox="1"/>
          <p:nvPr/>
        </p:nvSpPr>
        <p:spPr>
          <a:xfrm>
            <a:off x="539749" y="2025650"/>
            <a:ext cx="11045023" cy="8156848"/>
          </a:xfrm>
          <a:prstGeom prst="rect">
            <a:avLst/>
          </a:prstGeom>
          <a:noFill/>
        </p:spPr>
        <p:txBody>
          <a:bodyPr wrap="square">
            <a:spAutoFit/>
          </a:bodyPr>
          <a:lstStyle/>
          <a:p>
            <a:pPr>
              <a:lnSpc>
                <a:spcPct val="150000"/>
              </a:lnSpc>
            </a:pPr>
            <a:r>
              <a:rPr lang="en-US" sz="2200" dirty="0">
                <a:latin typeface="Times New Roman" panose="02020603050405020304" pitchFamily="18" charset="0"/>
                <a:cs typeface="Times New Roman" panose="02020603050405020304" pitchFamily="18" charset="0"/>
              </a:rPr>
              <a:t>The dataset, named "dataset.txt," is a collection of information about ransomware, consisting of 24 attributes for each sample. These attributes include binary values, where "1" indicates the presence of a certain characteristic and "0" denotes its absence.</a:t>
            </a:r>
          </a:p>
          <a:p>
            <a:pPr>
              <a:lnSpc>
                <a:spcPct val="150000"/>
              </a:lnSpc>
            </a:pPr>
            <a:r>
              <a:rPr lang="en-US" sz="2200" dirty="0">
                <a:latin typeface="Times New Roman" panose="02020603050405020304" pitchFamily="18" charset="0"/>
                <a:cs typeface="Times New Roman" panose="02020603050405020304" pitchFamily="18" charset="0"/>
              </a:rPr>
              <a:t>The final attribute, the 24th one, assigns a label to each sample, indicating which ransomware family it belongs to.</a:t>
            </a:r>
          </a:p>
          <a:p>
            <a:pPr>
              <a:lnSpc>
                <a:spcPct val="150000"/>
              </a:lnSpc>
            </a:pPr>
            <a:endParaRPr lang="en-US" sz="2200" dirty="0">
              <a:latin typeface="Times New Roman" panose="02020603050405020304" pitchFamily="18" charset="0"/>
              <a:cs typeface="Times New Roman" panose="02020603050405020304" pitchFamily="18" charset="0"/>
            </a:endParaRPr>
          </a:p>
          <a:p>
            <a:pPr>
              <a:lnSpc>
                <a:spcPct val="150000"/>
              </a:lnSpc>
            </a:pPr>
            <a:r>
              <a:rPr lang="en-US" sz="2200" dirty="0">
                <a:latin typeface="Times New Roman" panose="02020603050405020304" pitchFamily="18" charset="0"/>
                <a:cs typeface="Times New Roman" panose="02020603050405020304" pitchFamily="18" charset="0"/>
              </a:rPr>
              <a:t> Each family, such as "benign," "</a:t>
            </a:r>
            <a:r>
              <a:rPr lang="en-US" sz="2200" dirty="0" err="1">
                <a:latin typeface="Times New Roman" panose="02020603050405020304" pitchFamily="18" charset="0"/>
                <a:cs typeface="Times New Roman" panose="02020603050405020304" pitchFamily="18" charset="0"/>
              </a:rPr>
              <a:t>cerber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locky</a:t>
            </a:r>
            <a:r>
              <a:rPr lang="en-US" sz="2200" dirty="0">
                <a:latin typeface="Times New Roman" panose="02020603050405020304" pitchFamily="18" charset="0"/>
                <a:cs typeface="Times New Roman" panose="02020603050405020304" pitchFamily="18" charset="0"/>
              </a:rPr>
              <a:t>," and others, has a specific number of samples within the dataset. For instance, there are 438 samples of "benign" ransomware, 948 samples of "</a:t>
            </a:r>
            <a:r>
              <a:rPr lang="en-US" sz="2200" dirty="0" err="1">
                <a:latin typeface="Times New Roman" panose="02020603050405020304" pitchFamily="18" charset="0"/>
                <a:cs typeface="Times New Roman" panose="02020603050405020304" pitchFamily="18" charset="0"/>
              </a:rPr>
              <a:t>reveton</a:t>
            </a:r>
            <a:r>
              <a:rPr lang="en-US" sz="2200" dirty="0">
                <a:latin typeface="Times New Roman" panose="02020603050405020304" pitchFamily="18" charset="0"/>
                <a:cs typeface="Times New Roman" panose="02020603050405020304" pitchFamily="18" charset="0"/>
              </a:rPr>
              <a:t>," and so forth.</a:t>
            </a:r>
          </a:p>
          <a:p>
            <a:pPr>
              <a:lnSpc>
                <a:spcPct val="150000"/>
              </a:lnSpc>
            </a:pPr>
            <a:endParaRPr lang="en-US" sz="2200" dirty="0">
              <a:latin typeface="Times New Roman" panose="02020603050405020304" pitchFamily="18" charset="0"/>
              <a:cs typeface="Times New Roman" panose="02020603050405020304" pitchFamily="18" charset="0"/>
            </a:endParaRPr>
          </a:p>
          <a:p>
            <a:pPr>
              <a:lnSpc>
                <a:spcPct val="150000"/>
              </a:lnSpc>
            </a:pPr>
            <a:r>
              <a:rPr lang="en-US" sz="2200" dirty="0">
                <a:latin typeface="Times New Roman" panose="02020603050405020304" pitchFamily="18" charset="0"/>
                <a:cs typeface="Times New Roman" panose="02020603050405020304" pitchFamily="18" charset="0"/>
              </a:rPr>
              <a:t>The purpose of utilizing this dataset is to classify different types of ransomware families. By analyzing the attributes present in each sample, researchers aim to train computer models to recognize patterns and accurately predict the family to which a new ransomware sample belongs. </a:t>
            </a:r>
          </a:p>
          <a:p>
            <a:pPr>
              <a:lnSpc>
                <a:spcPct val="150000"/>
              </a:lnSpc>
            </a:pPr>
            <a:r>
              <a:rPr lang="en-US" sz="2200" dirty="0">
                <a:latin typeface="Times New Roman" panose="02020603050405020304" pitchFamily="18" charset="0"/>
                <a:cs typeface="Times New Roman" panose="02020603050405020304" pitchFamily="18" charset="0"/>
              </a:rPr>
              <a:t>Various tables and statistics are employed to analyze the dataset, facilitating the understanding of different ransomware families' characteristics and aiding in the development of effective tools to combat </a:t>
            </a:r>
            <a:r>
              <a:rPr lang="en-US" sz="2000" dirty="0">
                <a:latin typeface="Times New Roman" panose="02020603050405020304" pitchFamily="18" charset="0"/>
                <a:cs typeface="Times New Roman" panose="02020603050405020304" pitchFamily="18" charset="0"/>
              </a:rPr>
              <a:t>them.</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4920" y="678606"/>
            <a:ext cx="5486400" cy="4495800"/>
          </a:xfrm>
          <a:prstGeom prst="rect">
            <a:avLst/>
          </a:prstGeom>
        </p:spPr>
      </p:pic>
      <p:sp>
        <p:nvSpPr>
          <p:cNvPr id="3" name="object 3"/>
          <p:cNvSpPr txBox="1">
            <a:spLocks noGrp="1"/>
          </p:cNvSpPr>
          <p:nvPr>
            <p:ph type="title"/>
          </p:nvPr>
        </p:nvSpPr>
        <p:spPr>
          <a:xfrm>
            <a:off x="7397750" y="678606"/>
            <a:ext cx="10902949" cy="936154"/>
          </a:xfrm>
          <a:prstGeom prst="rect">
            <a:avLst/>
          </a:prstGeom>
        </p:spPr>
        <p:txBody>
          <a:bodyPr vert="horz" wrap="square" lIns="0" tIns="12700" rIns="0" bIns="0" rtlCol="0">
            <a:spAutoFit/>
          </a:bodyPr>
          <a:lstStyle/>
          <a:p>
            <a:pPr marL="12700">
              <a:lnSpc>
                <a:spcPct val="100000"/>
              </a:lnSpc>
              <a:spcBef>
                <a:spcPts val="100"/>
              </a:spcBef>
            </a:pPr>
            <a:r>
              <a:rPr lang="en-IN" sz="6000" b="1" dirty="0">
                <a:latin typeface="Times New Roman" panose="02020603050405020304" pitchFamily="18" charset="0"/>
                <a:cs typeface="Times New Roman" panose="02020603050405020304" pitchFamily="18" charset="0"/>
              </a:rPr>
              <a:t>LITERATURE</a:t>
            </a:r>
          </a:p>
        </p:txBody>
      </p:sp>
      <p:sp>
        <p:nvSpPr>
          <p:cNvPr id="6" name="object 6"/>
          <p:cNvSpPr/>
          <p:nvPr/>
        </p:nvSpPr>
        <p:spPr>
          <a:xfrm>
            <a:off x="8218438" y="1797050"/>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26" name="TextBox 25">
            <a:extLst>
              <a:ext uri="{FF2B5EF4-FFF2-40B4-BE49-F238E27FC236}">
                <a16:creationId xmlns:a16="http://schemas.microsoft.com/office/drawing/2014/main" id="{FA9A0295-D8CD-5742-6EA3-7692886D28CF}"/>
              </a:ext>
            </a:extLst>
          </p:cNvPr>
          <p:cNvSpPr txBox="1"/>
          <p:nvPr/>
        </p:nvSpPr>
        <p:spPr>
          <a:xfrm>
            <a:off x="6940550" y="2578101"/>
            <a:ext cx="10305230" cy="6247864"/>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recent research, several studies have delved into the realm of ransomware attacks, each focusing on distinct aspects of this pervasive cyber threat. Lena et al. (2020) explored the differential impacts of ransomware attacks on Small and Medium Enterprises (SMEs) and larger enterprises, investigating factors such as organizational size, sector, and the type of ransomware employed.</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Their findings highlighted the severity of financial losses, data encryption impact, and operational disruptions incurred by organizations, shedding light on the nuanced dynamics of ransomware assaults. In a parallel effort, </a:t>
            </a:r>
            <a:r>
              <a:rPr lang="en-US" sz="2000" dirty="0" err="1">
                <a:latin typeface="Times New Roman" panose="02020603050405020304" pitchFamily="18" charset="0"/>
                <a:cs typeface="Times New Roman" panose="02020603050405020304" pitchFamily="18" charset="0"/>
              </a:rPr>
              <a:t>Aldauiji</a:t>
            </a:r>
            <a:r>
              <a:rPr lang="en-US" sz="2000" dirty="0">
                <a:latin typeface="Times New Roman" panose="02020603050405020304" pitchFamily="18" charset="0"/>
                <a:cs typeface="Times New Roman" panose="02020603050405020304" pitchFamily="18" charset="0"/>
              </a:rPr>
              <a:t> et al. (2019) delved into cybersecurity technologies like cyber threat hunting (CTH) and cyber threat intelligence (CTI), aiming to bolster organizations' defense mechanisms against ransomware. </a:t>
            </a:r>
          </a:p>
          <a:p>
            <a:r>
              <a:rPr lang="en-US" sz="2000" dirty="0">
                <a:latin typeface="Times New Roman" panose="02020603050405020304" pitchFamily="18" charset="0"/>
                <a:cs typeface="Times New Roman" panose="02020603050405020304" pitchFamily="18" charset="0"/>
              </a:rPr>
              <a:t>They identified gaps in current CTH solutions and proposed integrating machine learning techniques for more effective threat detection. Similarly, Molina et al. (2021) undertook dynamic malware analysis to discern pre-attack behaviors of ransomware, employing various models and algorithms to dissect ransomware families' unique characteristics.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Their research underscored the importance of dynamic analysis and machine learning in enhancing detection accuracy, offering promising avenues for bolstering cybersecurity defenses against ransomware threats. Together, these studies provide valuable insights into the multifaceted nature of ransomware attacks and offer strategies for mitigating their detrimental effects on organizations and individuals alike.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1492250"/>
            <a:ext cx="4806951" cy="8807450"/>
            <a:chOff x="-17598" y="764082"/>
            <a:chExt cx="5227834" cy="8807450"/>
          </a:xfrm>
        </p:grpSpPr>
        <p:sp>
          <p:nvSpPr>
            <p:cNvPr id="4" name="object 4"/>
            <p:cNvSpPr/>
            <p:nvPr/>
          </p:nvSpPr>
          <p:spPr>
            <a:xfrm>
              <a:off x="-17597" y="6402882"/>
              <a:ext cx="5227833" cy="3168650"/>
            </a:xfrm>
            <a:custGeom>
              <a:avLst/>
              <a:gdLst/>
              <a:ahLst/>
              <a:cxnLst/>
              <a:rect l="l" t="t" r="r" b="b"/>
              <a:pathLst>
                <a:path w="6448425" h="3922395">
                  <a:moveTo>
                    <a:pt x="3225462" y="0"/>
                  </a:moveTo>
                  <a:lnTo>
                    <a:pt x="0" y="3224207"/>
                  </a:lnTo>
                  <a:lnTo>
                    <a:pt x="698124" y="3922062"/>
                  </a:lnTo>
                  <a:lnTo>
                    <a:pt x="5750845" y="3922062"/>
                  </a:lnTo>
                  <a:lnTo>
                    <a:pt x="6448424" y="3224201"/>
                  </a:lnTo>
                  <a:lnTo>
                    <a:pt x="3225462" y="0"/>
                  </a:lnTo>
                  <a:close/>
                </a:path>
              </a:pathLst>
            </a:custGeom>
            <a:solidFill>
              <a:srgbClr val="484C68"/>
            </a:solidFill>
          </p:spPr>
          <p:txBody>
            <a:bodyPr wrap="square" lIns="0" tIns="0" rIns="0" bIns="0" rtlCol="0"/>
            <a:lstStyle/>
            <a:p>
              <a:endParaRPr dirty="0"/>
            </a:p>
          </p:txBody>
        </p:sp>
        <p:sp>
          <p:nvSpPr>
            <p:cNvPr id="5" name="object 5"/>
            <p:cNvSpPr/>
            <p:nvPr/>
          </p:nvSpPr>
          <p:spPr>
            <a:xfrm>
              <a:off x="-17598" y="3133808"/>
              <a:ext cx="2320412" cy="4945474"/>
            </a:xfrm>
            <a:custGeom>
              <a:avLst/>
              <a:gdLst/>
              <a:ahLst/>
              <a:cxnLst/>
              <a:rect l="l" t="t" r="r" b="b"/>
              <a:pathLst>
                <a:path w="4050029" h="6448425">
                  <a:moveTo>
                    <a:pt x="825813" y="0"/>
                  </a:moveTo>
                  <a:lnTo>
                    <a:pt x="0" y="826135"/>
                  </a:lnTo>
                  <a:lnTo>
                    <a:pt x="0" y="5622928"/>
                  </a:lnTo>
                  <a:lnTo>
                    <a:pt x="825817" y="6448424"/>
                  </a:lnTo>
                  <a:lnTo>
                    <a:pt x="4050029" y="3225465"/>
                  </a:lnTo>
                  <a:lnTo>
                    <a:pt x="825813" y="0"/>
                  </a:lnTo>
                  <a:close/>
                </a:path>
              </a:pathLst>
            </a:custGeom>
            <a:solidFill>
              <a:srgbClr val="70B1DA"/>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460488" y="764082"/>
              <a:ext cx="4625247" cy="4024631"/>
            </a:xfrm>
            <a:prstGeom prst="rect">
              <a:avLst/>
            </a:prstGeom>
          </p:spPr>
        </p:pic>
      </p:grpSp>
      <p:sp>
        <p:nvSpPr>
          <p:cNvPr id="7" name="object 7"/>
          <p:cNvSpPr/>
          <p:nvPr/>
        </p:nvSpPr>
        <p:spPr>
          <a:xfrm>
            <a:off x="8693150" y="1136313"/>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9" name="TextBox 8">
            <a:extLst>
              <a:ext uri="{FF2B5EF4-FFF2-40B4-BE49-F238E27FC236}">
                <a16:creationId xmlns:a16="http://schemas.microsoft.com/office/drawing/2014/main" id="{440744AA-539E-2499-28B2-CBEA0F0E7FEE}"/>
              </a:ext>
            </a:extLst>
          </p:cNvPr>
          <p:cNvSpPr txBox="1"/>
          <p:nvPr/>
        </p:nvSpPr>
        <p:spPr>
          <a:xfrm>
            <a:off x="7778750" y="120650"/>
            <a:ext cx="10827774" cy="1015663"/>
          </a:xfrm>
          <a:prstGeom prst="rect">
            <a:avLst/>
          </a:prstGeom>
          <a:noFill/>
        </p:spPr>
        <p:txBody>
          <a:bodyPr wrap="square">
            <a:spAutoFit/>
          </a:bodyPr>
          <a:lstStyle/>
          <a:p>
            <a:r>
              <a:rPr lang="en-IN" sz="6000" b="1" dirty="0">
                <a:latin typeface="Times New Roman" panose="02020603050405020304" pitchFamily="18" charset="0"/>
                <a:cs typeface="Times New Roman" panose="02020603050405020304" pitchFamily="18" charset="0"/>
              </a:rPr>
              <a:t>CLASSIFIERS</a:t>
            </a:r>
            <a:r>
              <a:rPr lang="en-IN" dirty="0"/>
              <a:t> </a:t>
            </a:r>
          </a:p>
        </p:txBody>
      </p:sp>
      <p:sp>
        <p:nvSpPr>
          <p:cNvPr id="13" name="TextBox 12">
            <a:extLst>
              <a:ext uri="{FF2B5EF4-FFF2-40B4-BE49-F238E27FC236}">
                <a16:creationId xmlns:a16="http://schemas.microsoft.com/office/drawing/2014/main" id="{AA400C72-5B55-FCB0-2A62-4FE928126CF7}"/>
              </a:ext>
            </a:extLst>
          </p:cNvPr>
          <p:cNvSpPr txBox="1"/>
          <p:nvPr/>
        </p:nvSpPr>
        <p:spPr>
          <a:xfrm>
            <a:off x="5246547" y="1873250"/>
            <a:ext cx="11600004" cy="8094524"/>
          </a:xfrm>
          <a:prstGeom prst="rect">
            <a:avLst/>
          </a:prstGeom>
          <a:noFill/>
        </p:spPr>
        <p:txBody>
          <a:bodyPr wrap="square">
            <a:spAutoFit/>
          </a:bodyPr>
          <a:lstStyle/>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Random Forest (RF): </a:t>
            </a:r>
            <a:r>
              <a:rPr lang="en-US" sz="2000" dirty="0">
                <a:latin typeface="Times New Roman" panose="02020603050405020304" pitchFamily="18" charset="0"/>
                <a:cs typeface="Times New Roman" panose="02020603050405020304" pitchFamily="18" charset="0"/>
              </a:rPr>
              <a:t>RF is an ensemble learning method that constructs a multitude of decision trees during training and outputs the mode of the classes (classification) or the mean prediction (regression) of the individual trees. It's known for its robustness and accuracy in handling large datasets with high dimensionality.</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K-Nearest Neighbors (KNN): </a:t>
            </a:r>
            <a:r>
              <a:rPr lang="en-US" sz="2000" dirty="0">
                <a:latin typeface="Times New Roman" panose="02020603050405020304" pitchFamily="18" charset="0"/>
                <a:cs typeface="Times New Roman" panose="02020603050405020304" pitchFamily="18" charset="0"/>
              </a:rPr>
              <a:t>KNN is a simple and intuitive classification algorithm that works based on the similarity of input data points. It assigns a class label to a new data point based on the majority class among its k nearest neighbors in the feature space.</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Bernoulli Naive Bayes (BNB</a:t>
            </a:r>
            <a:r>
              <a:rPr lang="en-US" sz="2000" dirty="0">
                <a:latin typeface="Times New Roman" panose="02020603050405020304" pitchFamily="18" charset="0"/>
                <a:cs typeface="Times New Roman" panose="02020603050405020304" pitchFamily="18" charset="0"/>
              </a:rPr>
              <a:t>): BNB is a variant of the Naive Bayes algorithm that is specifically designed for binary feature vectors. It assumes that the presence of a particular feature in a class is unrelated to the presence of any other feature.</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Artificial Neural Networks (ANN): </a:t>
            </a:r>
            <a:r>
              <a:rPr lang="en-US" sz="2000" dirty="0">
                <a:latin typeface="Times New Roman" panose="02020603050405020304" pitchFamily="18" charset="0"/>
                <a:cs typeface="Times New Roman" panose="02020603050405020304" pitchFamily="18" charset="0"/>
              </a:rPr>
              <a:t>ANN is a computational model inspired by the structure and function of the human brain. It consists of interconnected nodes organized in layers, including input, hidden, and output layers. ANN is capable of learning complex patterns and relationships in data through training.</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Long Short-Term Memory (LSTM): </a:t>
            </a:r>
            <a:r>
              <a:rPr lang="en-US" sz="2000" dirty="0">
                <a:latin typeface="Times New Roman" panose="02020603050405020304" pitchFamily="18" charset="0"/>
                <a:cs typeface="Times New Roman" panose="02020603050405020304" pitchFamily="18" charset="0"/>
              </a:rPr>
              <a:t>LSTM is a type of recurrent neural network (RNN) architecture designed to overcome the limitations of traditional RNNs in capturing long-range dependencies in sequential data. It is widely used in tasks involving time series data and natural language processing.</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640783" y="0"/>
            <a:ext cx="5647690" cy="5734685"/>
            <a:chOff x="12640783" y="0"/>
            <a:chExt cx="5647690" cy="5734685"/>
          </a:xfrm>
        </p:grpSpPr>
        <p:sp>
          <p:nvSpPr>
            <p:cNvPr id="3"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a:p>
          </p:txBody>
        </p:sp>
      </p:grpSp>
      <p:sp>
        <p:nvSpPr>
          <p:cNvPr id="5" name="object 5"/>
          <p:cNvSpPr/>
          <p:nvPr/>
        </p:nvSpPr>
        <p:spPr>
          <a:xfrm>
            <a:off x="15062454" y="6675004"/>
            <a:ext cx="3225800" cy="3612515"/>
          </a:xfrm>
          <a:custGeom>
            <a:avLst/>
            <a:gdLst/>
            <a:ahLst/>
            <a:cxnLst/>
            <a:rect l="l" t="t" r="r" b="b"/>
            <a:pathLst>
              <a:path w="3225800" h="3612515">
                <a:moveTo>
                  <a:pt x="3224287" y="0"/>
                </a:moveTo>
                <a:lnTo>
                  <a:pt x="0" y="3225457"/>
                </a:lnTo>
                <a:lnTo>
                  <a:pt x="386694" y="3611994"/>
                </a:lnTo>
                <a:lnTo>
                  <a:pt x="3225506" y="3611994"/>
                </a:lnTo>
                <a:lnTo>
                  <a:pt x="3225506" y="1219"/>
                </a:lnTo>
                <a:lnTo>
                  <a:pt x="3224287" y="0"/>
                </a:lnTo>
                <a:close/>
              </a:path>
            </a:pathLst>
          </a:custGeom>
          <a:solidFill>
            <a:srgbClr val="70B1DA"/>
          </a:solidFill>
        </p:spPr>
        <p:txBody>
          <a:bodyPr wrap="square" lIns="0" tIns="0" rIns="0" bIns="0" rtlCol="0"/>
          <a:lstStyle/>
          <a:p>
            <a:endParaRPr/>
          </a:p>
        </p:txBody>
      </p:sp>
      <p:grpSp>
        <p:nvGrpSpPr>
          <p:cNvPr id="6" name="object 6"/>
          <p:cNvGrpSpPr/>
          <p:nvPr/>
        </p:nvGrpSpPr>
        <p:grpSpPr>
          <a:xfrm>
            <a:off x="11605463" y="815687"/>
            <a:ext cx="6682740" cy="8823325"/>
            <a:chOff x="11605463" y="815687"/>
            <a:chExt cx="6682740" cy="8823325"/>
          </a:xfrm>
        </p:grpSpPr>
        <p:sp>
          <p:nvSpPr>
            <p:cNvPr id="7" name="object 7"/>
            <p:cNvSpPr/>
            <p:nvPr/>
          </p:nvSpPr>
          <p:spPr>
            <a:xfrm>
              <a:off x="15857474" y="815687"/>
              <a:ext cx="2430780" cy="2623185"/>
            </a:xfrm>
            <a:custGeom>
              <a:avLst/>
              <a:gdLst/>
              <a:ahLst/>
              <a:cxnLst/>
              <a:rect l="l" t="t" r="r" b="b"/>
              <a:pathLst>
                <a:path w="2430780" h="2623185">
                  <a:moveTo>
                    <a:pt x="2430499" y="0"/>
                  </a:moveTo>
                  <a:lnTo>
                    <a:pt x="0" y="2430433"/>
                  </a:lnTo>
                  <a:lnTo>
                    <a:pt x="194818" y="2622660"/>
                  </a:lnTo>
                  <a:lnTo>
                    <a:pt x="2430499" y="386907"/>
                  </a:lnTo>
                  <a:lnTo>
                    <a:pt x="2430499" y="0"/>
                  </a:lnTo>
                  <a:close/>
                </a:path>
              </a:pathLst>
            </a:custGeom>
            <a:solidFill>
              <a:srgbClr val="70B1DA"/>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63" y="3266262"/>
              <a:ext cx="6372148" cy="6372128"/>
            </a:xfrm>
            <a:prstGeom prst="rect">
              <a:avLst/>
            </a:prstGeom>
          </p:spPr>
        </p:pic>
      </p:grpSp>
      <p:sp>
        <p:nvSpPr>
          <p:cNvPr id="9" name="object 9"/>
          <p:cNvSpPr/>
          <p:nvPr/>
        </p:nvSpPr>
        <p:spPr>
          <a:xfrm>
            <a:off x="3810512" y="1818008"/>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sp>
        <p:nvSpPr>
          <p:cNvPr id="14" name="TextBox 13">
            <a:extLst>
              <a:ext uri="{FF2B5EF4-FFF2-40B4-BE49-F238E27FC236}">
                <a16:creationId xmlns:a16="http://schemas.microsoft.com/office/drawing/2014/main" id="{51157C4B-D84A-F22E-0A6F-987ED8E05B3D}"/>
              </a:ext>
            </a:extLst>
          </p:cNvPr>
          <p:cNvSpPr txBox="1"/>
          <p:nvPr/>
        </p:nvSpPr>
        <p:spPr>
          <a:xfrm>
            <a:off x="692150" y="2482850"/>
            <a:ext cx="10602671" cy="6863417"/>
          </a:xfrm>
          <a:prstGeom prst="rect">
            <a:avLst/>
          </a:prstGeom>
          <a:noFill/>
        </p:spPr>
        <p:txBody>
          <a:bodyPr wrap="square">
            <a:spAutoFit/>
          </a:bodyPr>
          <a:lstStyle/>
          <a:p>
            <a:pPr marL="342900" indent="-342900">
              <a:buFont typeface="+mj-lt"/>
              <a:buAutoNum type="arabicPeriod"/>
            </a:pPr>
            <a:r>
              <a:rPr lang="en-US" sz="2000" b="1" dirty="0">
                <a:latin typeface="Times New Roman" panose="02020603050405020304" pitchFamily="18" charset="0"/>
                <a:cs typeface="Times New Roman" panose="02020603050405020304" pitchFamily="18" charset="0"/>
              </a:rPr>
              <a:t>Bidirectional LSTM (BI-LSTM): </a:t>
            </a:r>
            <a:r>
              <a:rPr lang="en-US" sz="2000" dirty="0">
                <a:latin typeface="Times New Roman" panose="02020603050405020304" pitchFamily="18" charset="0"/>
                <a:cs typeface="Times New Roman" panose="02020603050405020304" pitchFamily="18" charset="0"/>
              </a:rPr>
              <a:t>BI-LSTM is an extension of LSTM that processes input sequences in both forward and backward directions. This enables the model to capture contextual information from both past and future inputs, making it particularly effective for tasks requiring understanding of temporal relationships.</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b="1" dirty="0">
                <a:latin typeface="Times New Roman" panose="02020603050405020304" pitchFamily="18" charset="0"/>
                <a:cs typeface="Times New Roman" panose="02020603050405020304" pitchFamily="18" charset="0"/>
              </a:rPr>
              <a:t>Support Vector Machine (SVM): </a:t>
            </a:r>
            <a:r>
              <a:rPr lang="en-US" sz="2000" dirty="0">
                <a:latin typeface="Times New Roman" panose="02020603050405020304" pitchFamily="18" charset="0"/>
                <a:cs typeface="Times New Roman" panose="02020603050405020304" pitchFamily="18" charset="0"/>
              </a:rPr>
              <a:t>SVM is a supervised learning algorithm that is used for classification and regression tasks. It finds the optimal hyperplane that best separates data points of different classes in a high-dimensional space. SVM is effective in handling both linearly separable and non-linearly separable data.</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b="1" dirty="0">
                <a:latin typeface="Times New Roman" panose="02020603050405020304" pitchFamily="18" charset="0"/>
                <a:cs typeface="Times New Roman" panose="02020603050405020304" pitchFamily="18" charset="0"/>
              </a:rPr>
              <a:t>Decision Trees (DT): </a:t>
            </a:r>
            <a:r>
              <a:rPr lang="en-US" sz="2000" dirty="0">
                <a:latin typeface="Times New Roman" panose="02020603050405020304" pitchFamily="18" charset="0"/>
                <a:cs typeface="Times New Roman" panose="02020603050405020304" pitchFamily="18" charset="0"/>
              </a:rPr>
              <a:t>DT is a simple yet powerful algorithm for classification and regression tasks. It builds a tree-like structure where each internal node represents a decision based on a feature attribute, and each leaf node represents a class label or a numerical value. DTs are easy to interpret and understand, making them popular for decision-making tasks.</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These algorithms offer diverse approaches to solving the ransomware family classification problem, each with its strengths and weaknesses. Depending on the specific characteristics of the dataset and the nature of the problem, different algorithms may perform better than others.</a:t>
            </a:r>
            <a:endParaRPr lang="en-IN" sz="20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FF13EB7-B9EC-8F81-F357-94CDE378883B}"/>
              </a:ext>
            </a:extLst>
          </p:cNvPr>
          <p:cNvSpPr txBox="1"/>
          <p:nvPr/>
        </p:nvSpPr>
        <p:spPr>
          <a:xfrm>
            <a:off x="3282950" y="517480"/>
            <a:ext cx="9151374" cy="1015663"/>
          </a:xfrm>
          <a:prstGeom prst="rect">
            <a:avLst/>
          </a:prstGeom>
          <a:noFill/>
        </p:spPr>
        <p:txBody>
          <a:bodyPr wrap="square">
            <a:spAutoFit/>
          </a:bodyPr>
          <a:lstStyle/>
          <a:p>
            <a:r>
              <a:rPr lang="en-IN" sz="6000" b="1" dirty="0">
                <a:latin typeface="Times New Roman" panose="02020603050405020304" pitchFamily="18" charset="0"/>
                <a:cs typeface="Times New Roman" panose="02020603050405020304" pitchFamily="18" charset="0"/>
              </a:rPr>
              <a:t>CLASSIFIERS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3725" y="3001869"/>
            <a:ext cx="1211826" cy="3476625"/>
            <a:chOff x="0" y="3157500"/>
            <a:chExt cx="1786889" cy="3476625"/>
          </a:xfrm>
        </p:grpSpPr>
        <p:sp>
          <p:nvSpPr>
            <p:cNvPr id="4" name="object 4"/>
            <p:cNvSpPr/>
            <p:nvPr/>
          </p:nvSpPr>
          <p:spPr>
            <a:xfrm>
              <a:off x="0" y="3695255"/>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5" name="object 5"/>
            <p:cNvSpPr/>
            <p:nvPr/>
          </p:nvSpPr>
          <p:spPr>
            <a:xfrm>
              <a:off x="0" y="3157500"/>
              <a:ext cx="681355" cy="1314450"/>
            </a:xfrm>
            <a:custGeom>
              <a:avLst/>
              <a:gdLst/>
              <a:ahLst/>
              <a:cxnLst/>
              <a:rect l="l" t="t" r="r" b="b"/>
              <a:pathLst>
                <a:path w="681355" h="1314450">
                  <a:moveTo>
                    <a:pt x="48314" y="0"/>
                  </a:moveTo>
                  <a:lnTo>
                    <a:pt x="0" y="48313"/>
                  </a:lnTo>
                  <a:lnTo>
                    <a:pt x="0" y="1313909"/>
                  </a:lnTo>
                  <a:lnTo>
                    <a:pt x="681107" y="632802"/>
                  </a:lnTo>
                  <a:lnTo>
                    <a:pt x="48314"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1" y="196341"/>
            <a:ext cx="3571876" cy="9648350"/>
            <a:chOff x="-26752" y="204379"/>
            <a:chExt cx="3953525" cy="10043341"/>
          </a:xfrm>
        </p:grpSpPr>
        <p:pic>
          <p:nvPicPr>
            <p:cNvPr id="9" name="object 9"/>
            <p:cNvPicPr/>
            <p:nvPr/>
          </p:nvPicPr>
          <p:blipFill>
            <a:blip r:embed="rId2" cstate="print"/>
            <a:stretch>
              <a:fillRect/>
            </a:stretch>
          </p:blipFill>
          <p:spPr>
            <a:xfrm>
              <a:off x="-11562" y="6584052"/>
              <a:ext cx="3296360" cy="3663668"/>
            </a:xfrm>
            <a:prstGeom prst="rect">
              <a:avLst/>
            </a:prstGeom>
          </p:spPr>
        </p:pic>
        <p:pic>
          <p:nvPicPr>
            <p:cNvPr id="10" name="object 10"/>
            <p:cNvPicPr/>
            <p:nvPr/>
          </p:nvPicPr>
          <p:blipFill>
            <a:blip r:embed="rId3" cstate="print"/>
            <a:stretch>
              <a:fillRect/>
            </a:stretch>
          </p:blipFill>
          <p:spPr>
            <a:xfrm>
              <a:off x="-26752" y="204379"/>
              <a:ext cx="3953525" cy="3932927"/>
            </a:xfrm>
            <a:prstGeom prst="rect">
              <a:avLst/>
            </a:prstGeom>
          </p:spPr>
        </p:pic>
      </p:grpSp>
      <p:pic>
        <p:nvPicPr>
          <p:cNvPr id="17" name="Picture 16" descr="A table with numbers and letters&#10;&#10;Description automatically generated">
            <a:extLst>
              <a:ext uri="{FF2B5EF4-FFF2-40B4-BE49-F238E27FC236}">
                <a16:creationId xmlns:a16="http://schemas.microsoft.com/office/drawing/2014/main" id="{12A9FEBE-C9AE-A25C-1D7B-08A7E5E48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6750" y="2480205"/>
            <a:ext cx="12344400" cy="2746610"/>
          </a:xfrm>
          <a:prstGeom prst="rect">
            <a:avLst/>
          </a:prstGeom>
        </p:spPr>
      </p:pic>
      <p:pic>
        <p:nvPicPr>
          <p:cNvPr id="21" name="Picture 20" descr="A screenshot of a graph">
            <a:extLst>
              <a:ext uri="{FF2B5EF4-FFF2-40B4-BE49-F238E27FC236}">
                <a16:creationId xmlns:a16="http://schemas.microsoft.com/office/drawing/2014/main" id="{242FFA55-43F6-1570-11AC-FBED433FB2E2}"/>
              </a:ext>
            </a:extLst>
          </p:cNvPr>
          <p:cNvPicPr>
            <a:picLocks noChangeAspect="1"/>
          </p:cNvPicPr>
          <p:nvPr/>
        </p:nvPicPr>
        <p:blipFill rotWithShape="1">
          <a:blip r:embed="rId5">
            <a:extLst>
              <a:ext uri="{28A0092B-C50C-407E-A947-70E740481C1C}">
                <a14:useLocalDpi xmlns:a14="http://schemas.microsoft.com/office/drawing/2010/main" val="0"/>
              </a:ext>
            </a:extLst>
          </a:blip>
          <a:srcRect l="13166" t="-565" r="4506" b="6422"/>
          <a:stretch/>
        </p:blipFill>
        <p:spPr>
          <a:xfrm>
            <a:off x="3546272" y="4989341"/>
            <a:ext cx="10816032" cy="5235249"/>
          </a:xfrm>
          <a:prstGeom prst="rect">
            <a:avLst/>
          </a:prstGeom>
        </p:spPr>
      </p:pic>
      <p:sp>
        <p:nvSpPr>
          <p:cNvPr id="27" name="TextBox 26">
            <a:extLst>
              <a:ext uri="{FF2B5EF4-FFF2-40B4-BE49-F238E27FC236}">
                <a16:creationId xmlns:a16="http://schemas.microsoft.com/office/drawing/2014/main" id="{61474CCE-A7EE-F662-9BD1-94604DF5EC26}"/>
              </a:ext>
            </a:extLst>
          </p:cNvPr>
          <p:cNvSpPr txBox="1"/>
          <p:nvPr/>
        </p:nvSpPr>
        <p:spPr>
          <a:xfrm>
            <a:off x="4574663" y="1851214"/>
            <a:ext cx="9151374" cy="400110"/>
          </a:xfrm>
          <a:prstGeom prst="rect">
            <a:avLst/>
          </a:prstGeom>
          <a:noFill/>
        </p:spPr>
        <p:txBody>
          <a:bodyPr wrap="square">
            <a:spAutoFit/>
          </a:bodyPr>
          <a:lstStyle/>
          <a:p>
            <a:r>
              <a:rPr lang="en-US" b="1" dirty="0">
                <a:solidFill>
                  <a:srgbClr val="FF0000"/>
                </a:solidFill>
              </a:rPr>
              <a:t>K-fold Average Accuracy Analysis of </a:t>
            </a:r>
            <a:r>
              <a:rPr lang="en-US" sz="2000" b="1" dirty="0">
                <a:solidFill>
                  <a:srgbClr val="FF0000"/>
                </a:solidFill>
                <a:latin typeface="Times New Roman" panose="02020603050405020304" pitchFamily="18" charset="0"/>
                <a:cs typeface="Times New Roman" panose="02020603050405020304" pitchFamily="18" charset="0"/>
              </a:rPr>
              <a:t>Ransomware</a:t>
            </a:r>
            <a:r>
              <a:rPr lang="en-US" b="1" dirty="0">
                <a:solidFill>
                  <a:srgbClr val="FF0000"/>
                </a:solidFill>
              </a:rPr>
              <a:t> Families</a:t>
            </a:r>
            <a:endParaRPr lang="en-IN" b="1" dirty="0">
              <a:solidFill>
                <a:srgbClr val="FF0000"/>
              </a:solidFill>
            </a:endParaRPr>
          </a:p>
        </p:txBody>
      </p:sp>
      <p:sp>
        <p:nvSpPr>
          <p:cNvPr id="33" name="TextBox 32">
            <a:extLst>
              <a:ext uri="{FF2B5EF4-FFF2-40B4-BE49-F238E27FC236}">
                <a16:creationId xmlns:a16="http://schemas.microsoft.com/office/drawing/2014/main" id="{84B74DDA-FF9D-39C2-3B76-DC91930DBB60}"/>
              </a:ext>
            </a:extLst>
          </p:cNvPr>
          <p:cNvSpPr txBox="1"/>
          <p:nvPr/>
        </p:nvSpPr>
        <p:spPr>
          <a:xfrm>
            <a:off x="3571877" y="91158"/>
            <a:ext cx="12046974" cy="1015663"/>
          </a:xfrm>
          <a:prstGeom prst="rect">
            <a:avLst/>
          </a:prstGeom>
          <a:noFill/>
        </p:spPr>
        <p:txBody>
          <a:bodyPr wrap="square">
            <a:spAutoFit/>
          </a:bodyPr>
          <a:lstStyle/>
          <a:p>
            <a:r>
              <a:rPr lang="en-IN" sz="6000" b="1" dirty="0">
                <a:latin typeface="Times New Roman" panose="02020603050405020304" pitchFamily="18" charset="0"/>
                <a:cs typeface="Times New Roman" panose="02020603050405020304" pitchFamily="18" charset="0"/>
              </a:rPr>
              <a:t>RESULT ANALYSIS</a:t>
            </a:r>
          </a:p>
        </p:txBody>
      </p:sp>
      <p:sp>
        <p:nvSpPr>
          <p:cNvPr id="34" name="object 11">
            <a:extLst>
              <a:ext uri="{FF2B5EF4-FFF2-40B4-BE49-F238E27FC236}">
                <a16:creationId xmlns:a16="http://schemas.microsoft.com/office/drawing/2014/main" id="{89355CFB-74A4-5555-0D31-620CDE62A33B}"/>
              </a:ext>
            </a:extLst>
          </p:cNvPr>
          <p:cNvSpPr/>
          <p:nvPr/>
        </p:nvSpPr>
        <p:spPr>
          <a:xfrm>
            <a:off x="5035550" y="1145259"/>
            <a:ext cx="3433917" cy="91315"/>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203</TotalTime>
  <Words>1581</Words>
  <Application>Microsoft Office PowerPoint</Application>
  <PresentationFormat>Custom</PresentationFormat>
  <Paragraphs>99</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Calibri</vt:lpstr>
      <vt:lpstr>Cambria</vt:lpstr>
      <vt:lpstr>Times New Roman</vt:lpstr>
      <vt:lpstr>Trebuchet MS</vt:lpstr>
      <vt:lpstr>Office Theme</vt:lpstr>
      <vt:lpstr>PowerPoint Presentation</vt:lpstr>
      <vt:lpstr>PowerPoint Presentation</vt:lpstr>
      <vt:lpstr>INTRODUCTION</vt:lpstr>
      <vt:lpstr>PowerPoint Presentation</vt:lpstr>
      <vt:lpstr>PowerPoint Presentation</vt:lpstr>
      <vt:lpstr>LITERATURE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VIDYA JAGTAP</dc:creator>
  <cp:lastModifiedBy>VIDYA JAGTAP</cp:lastModifiedBy>
  <cp:revision>8</cp:revision>
  <dcterms:created xsi:type="dcterms:W3CDTF">2024-04-21T07:37:52Z</dcterms:created>
  <dcterms:modified xsi:type="dcterms:W3CDTF">2024-04-21T12:17:32Z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2024-04-21T00:00:00Z</vt:filetime>
  </property>
  <property fmtid="{D5CDD505-2E9C-101B-9397-08002B2CF9AE}" pid="3" name="Creator">
    <vt:lpwstr>Chromium</vt:lpwstr>
  </property>
  <property fmtid="{D5CDD505-2E9C-101B-9397-08002B2CF9AE}" pid="4" name="LastSaved">
    <vt:filetime>2024-04-21T00:00:00Z</vt:filetime>
  </property>
</Properties>
</file>